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y="5143500" cx="9144000"/>
  <p:notesSz cx="6858000" cy="9144000"/>
  <p:embeddedFontLst>
    <p:embeddedFont>
      <p:font typeface="Roboto"/>
      <p:regular r:id="rId67"/>
      <p:bold r:id="rId68"/>
      <p:italic r:id="rId69"/>
      <p:boldItalic r:id="rId70"/>
    </p:embeddedFont>
    <p:embeddedFont>
      <p:font typeface="Bebas Neue"/>
      <p:regular r:id="rId71"/>
    </p:embeddedFont>
    <p:embeddedFont>
      <p:font typeface="Tahoma"/>
      <p:regular r:id="rId72"/>
      <p:bold r:id="rId73"/>
    </p:embeddedFont>
    <p:embeddedFont>
      <p:font typeface="Poppins SemiBold"/>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78" roundtripDataSignature="AMtx7mho46P8N1QBt0xZC1yqcQSzFBnw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Tahoma-bold.fntdata"/><Relationship Id="rId72" Type="http://schemas.openxmlformats.org/officeDocument/2006/relationships/font" Target="fonts/Tahoma-regular.fntdata"/><Relationship Id="rId31" Type="http://schemas.openxmlformats.org/officeDocument/2006/relationships/slide" Target="slides/slide24.xml"/><Relationship Id="rId75" Type="http://schemas.openxmlformats.org/officeDocument/2006/relationships/font" Target="fonts/PoppinsSemiBold-bold.fntdata"/><Relationship Id="rId30" Type="http://schemas.openxmlformats.org/officeDocument/2006/relationships/slide" Target="slides/slide23.xml"/><Relationship Id="rId74" Type="http://schemas.openxmlformats.org/officeDocument/2006/relationships/font" Target="fonts/PoppinsSemiBold-regular.fntdata"/><Relationship Id="rId33" Type="http://schemas.openxmlformats.org/officeDocument/2006/relationships/slide" Target="slides/slide26.xml"/><Relationship Id="rId77" Type="http://schemas.openxmlformats.org/officeDocument/2006/relationships/font" Target="fonts/PoppinsSemiBold-boldItalic.fntdata"/><Relationship Id="rId32" Type="http://schemas.openxmlformats.org/officeDocument/2006/relationships/slide" Target="slides/slide25.xml"/><Relationship Id="rId76" Type="http://schemas.openxmlformats.org/officeDocument/2006/relationships/font" Target="fonts/PoppinsSemiBold-italic.fntdata"/><Relationship Id="rId35" Type="http://schemas.openxmlformats.org/officeDocument/2006/relationships/slide" Target="slides/slide28.xml"/><Relationship Id="rId34" Type="http://schemas.openxmlformats.org/officeDocument/2006/relationships/slide" Target="slides/slide27.xml"/><Relationship Id="rId78" Type="http://customschemas.google.com/relationships/presentationmetadata" Target="metadata"/><Relationship Id="rId71" Type="http://schemas.openxmlformats.org/officeDocument/2006/relationships/font" Target="fonts/BebasNeue-regular.fntdata"/><Relationship Id="rId70" Type="http://schemas.openxmlformats.org/officeDocument/2006/relationships/font" Target="fonts/Roboto-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Roboto-bold.fntdata"/><Relationship Id="rId23" Type="http://schemas.openxmlformats.org/officeDocument/2006/relationships/slide" Target="slides/slide16.xml"/><Relationship Id="rId67" Type="http://schemas.openxmlformats.org/officeDocument/2006/relationships/font" Target="fonts/Roboto-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33a62a75bc_0_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82" name="Google Shape;182;g333a62a75bc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01600" lvl="0" marL="171450" marR="0" rtl="0" algn="l">
              <a:lnSpc>
                <a:spcPct val="100000"/>
              </a:lnSpc>
              <a:spcBef>
                <a:spcPts val="0"/>
              </a:spcBef>
              <a:spcAft>
                <a:spcPts val="0"/>
              </a:spcAft>
              <a:buClr>
                <a:srgbClr val="000000"/>
              </a:buClr>
              <a:buSzPts val="1100"/>
              <a:buFont typeface="Arial"/>
              <a:buNone/>
            </a:pPr>
            <a:r>
              <a:t/>
            </a:r>
            <a:endParaRPr sz="1100">
              <a:latin typeface="Tahoma"/>
              <a:ea typeface="Tahoma"/>
              <a:cs typeface="Tahoma"/>
              <a:sym typeface="Tahoma"/>
            </a:endParaRPr>
          </a:p>
        </p:txBody>
      </p:sp>
      <p:sp>
        <p:nvSpPr>
          <p:cNvPr id="274" name="Google Shape;27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01600" lvl="0" marL="171450" marR="0" rtl="0" algn="l">
              <a:lnSpc>
                <a:spcPct val="100000"/>
              </a:lnSpc>
              <a:spcBef>
                <a:spcPts val="0"/>
              </a:spcBef>
              <a:spcAft>
                <a:spcPts val="0"/>
              </a:spcAft>
              <a:buClr>
                <a:srgbClr val="000000"/>
              </a:buClr>
              <a:buSzPts val="1100"/>
              <a:buFont typeface="Arial"/>
              <a:buNone/>
            </a:pPr>
            <a:r>
              <a:t/>
            </a:r>
            <a:endParaRPr sz="1100">
              <a:latin typeface="Tahoma"/>
              <a:ea typeface="Tahoma"/>
              <a:cs typeface="Tahoma"/>
              <a:sym typeface="Tahoma"/>
            </a:endParaRPr>
          </a:p>
        </p:txBody>
      </p:sp>
      <p:sp>
        <p:nvSpPr>
          <p:cNvPr id="282" name="Google Shape;28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Inilah yang membuat aplikasi kita terlihat rapih, </a:t>
            </a:r>
            <a:endParaRPr/>
          </a:p>
        </p:txBody>
      </p:sp>
      <p:sp>
        <p:nvSpPr>
          <p:cNvPr id="291" name="Google Shape;29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299" name="Google Shape;29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b="1" lang="en-US"/>
              <a:t>Linear Layout </a:t>
            </a:r>
            <a:r>
              <a:rPr lang="en-US"/>
              <a:t>adalah group dari child view yang diposisikan menurut align horizontal (dari kiri ke kanan) atau vertical (dari atas ke bawah)</a:t>
            </a:r>
            <a:endParaRPr/>
          </a:p>
          <a:p>
            <a:pPr indent="-298450" lvl="0" marL="457200" marR="0" rtl="0" algn="l">
              <a:lnSpc>
                <a:spcPct val="100000"/>
              </a:lnSpc>
              <a:spcBef>
                <a:spcPts val="0"/>
              </a:spcBef>
              <a:spcAft>
                <a:spcPts val="0"/>
              </a:spcAft>
              <a:buClr>
                <a:srgbClr val="000000"/>
              </a:buClr>
              <a:buSzPts val="1100"/>
              <a:buFont typeface="Arial"/>
              <a:buChar char="●"/>
            </a:pPr>
            <a:r>
              <a:rPr b="1" lang="en-US"/>
              <a:t>Relative Layout </a:t>
            </a:r>
            <a:r>
              <a:rPr lang="en-US"/>
              <a:t>adalah group dari child view yang posisi align relative terhadap group view atau view lainnya yang berada pada group view yang sama</a:t>
            </a:r>
            <a:endParaRPr/>
          </a:p>
        </p:txBody>
      </p:sp>
      <p:sp>
        <p:nvSpPr>
          <p:cNvPr id="307" name="Google Shape;30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b="1" lang="en-US"/>
              <a:t>Constraint Layout </a:t>
            </a:r>
            <a:r>
              <a:rPr lang="en-US"/>
              <a:t>adalah group dari child view yang mengunakan anchor points, edges dan guidelines untuk mengontrol bagaimana view di posisikan secara relative dengan elemen lainnya pada layout.</a:t>
            </a:r>
            <a:endParaRPr/>
          </a:p>
          <a:p>
            <a:pPr indent="-298450" lvl="0" marL="457200" marR="0" rtl="0" algn="l">
              <a:lnSpc>
                <a:spcPct val="100000"/>
              </a:lnSpc>
              <a:spcBef>
                <a:spcPts val="0"/>
              </a:spcBef>
              <a:spcAft>
                <a:spcPts val="0"/>
              </a:spcAft>
              <a:buClr>
                <a:srgbClr val="000000"/>
              </a:buClr>
              <a:buSzPts val="1100"/>
              <a:buFont typeface="Arial"/>
              <a:buChar char="●"/>
            </a:pPr>
            <a:r>
              <a:rPr b="1" lang="en-US"/>
              <a:t>Constraint layout </a:t>
            </a:r>
            <a:r>
              <a:rPr lang="en-US"/>
              <a:t>ini sangat mirip dengan relative layout kecuali pada penambahan jarak, sudut dan guid line yang telah ditentukan dari masing-masing komponen secara relative terhadap komponen lainnya</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b="1" lang="en-US"/>
              <a:t>Table Layout </a:t>
            </a:r>
            <a:r>
              <a:rPr lang="en-US"/>
              <a:t>adalah pengaturan posisi tampilan yang dirancang kedalam bentuk baris dan kolom.</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Komponen yang terpasang dalam bentuk baris dan kolom biasanya memiliki ukuran yang sama antara lebar atau tinggi dari masing-masing komponen</a:t>
            </a:r>
            <a:endParaRPr/>
          </a:p>
        </p:txBody>
      </p:sp>
      <p:sp>
        <p:nvSpPr>
          <p:cNvPr id="322" name="Google Shape;32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b="1" lang="en-US"/>
              <a:t>Absolute Layout </a:t>
            </a:r>
            <a:r>
              <a:rPr lang="en-US"/>
              <a:t>adalah group layout yang membebaskan kita meletakkan sebuah komponen secara absolute pada suatu titik x dan y di layar tampilan.</a:t>
            </a:r>
            <a:endParaRPr/>
          </a:p>
          <a:p>
            <a:pPr indent="-298450" lvl="0" marL="457200" marR="0" rtl="0" algn="l">
              <a:lnSpc>
                <a:spcPct val="100000"/>
              </a:lnSpc>
              <a:spcBef>
                <a:spcPts val="0"/>
              </a:spcBef>
              <a:spcAft>
                <a:spcPts val="0"/>
              </a:spcAft>
              <a:buClr>
                <a:srgbClr val="000000"/>
              </a:buClr>
              <a:buSzPts val="1100"/>
              <a:buFont typeface="Arial"/>
              <a:buChar char="●"/>
            </a:pPr>
            <a:r>
              <a:rPr b="1" lang="en-US"/>
              <a:t>Frame Layout </a:t>
            </a:r>
            <a:r>
              <a:rPr lang="en-US"/>
              <a:t>adalah pengaturan posisi tampilan daalm bentuk tumpukan atau stack yang berfungsi untuk memblok suatu area pada layar untuk menampikan sebuah view.</a:t>
            </a:r>
            <a:endParaRPr/>
          </a:p>
        </p:txBody>
      </p:sp>
      <p:sp>
        <p:nvSpPr>
          <p:cNvPr id="333" name="Google Shape;33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b="1" lang="en-US"/>
              <a:t>Grid Layout </a:t>
            </a:r>
            <a:r>
              <a:rPr lang="en-US"/>
              <a:t>adalah pengaturan posisi komponen dalam bentuk kotak grid yang dapat di scroll. Mirip dengan Table Layout, tetapi dapat di scroll sesuai kebutuhan</a:t>
            </a:r>
            <a:endParaRPr/>
          </a:p>
          <a:p>
            <a:pPr indent="-298450" lvl="0" marL="457200" marR="0" rtl="0" algn="l">
              <a:lnSpc>
                <a:spcPct val="100000"/>
              </a:lnSpc>
              <a:spcBef>
                <a:spcPts val="0"/>
              </a:spcBef>
              <a:spcAft>
                <a:spcPts val="0"/>
              </a:spcAft>
              <a:buClr>
                <a:srgbClr val="000000"/>
              </a:buClr>
              <a:buSzPts val="1100"/>
              <a:buFont typeface="Arial"/>
              <a:buChar char="●"/>
            </a:pPr>
            <a:r>
              <a:rPr b="1" lang="en-US"/>
              <a:t>List View </a:t>
            </a:r>
            <a:r>
              <a:rPr lang="en-US"/>
              <a:t>adalah pengaturan posisi komponen dalam bentuk list atau deretan komponen yang tersusun dari atas ke bawah, biasanya digunakan untuk menampilan data seperti kontak atau list pesan</a:t>
            </a:r>
            <a:endParaRPr/>
          </a:p>
        </p:txBody>
      </p:sp>
      <p:sp>
        <p:nvSpPr>
          <p:cNvPr id="346" name="Google Shape;34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359" name="Google Shape;35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SzPts val="1100"/>
              <a:buFont typeface="Arial"/>
              <a:buChar char="-"/>
            </a:pPr>
            <a:r>
              <a:rPr lang="en-US"/>
              <a:t>Ketika kita ingin menggunakan gambar atau icon direkomendasikan begini, </a:t>
            </a:r>
            <a:endParaRPr/>
          </a:p>
          <a:p>
            <a:pPr indent="-171450" lvl="0" marL="171450" rtl="0" algn="l">
              <a:lnSpc>
                <a:spcPct val="100000"/>
              </a:lnSpc>
              <a:spcBef>
                <a:spcPts val="0"/>
              </a:spcBef>
              <a:spcAft>
                <a:spcPts val="0"/>
              </a:spcAft>
              <a:buSzPts val="1100"/>
              <a:buFont typeface="Arial"/>
              <a:buChar char="-"/>
            </a:pPr>
            <a:r>
              <a:rPr lang="en-US"/>
              <a:t>Jika kita ingin menggunakan icon sendiri, maka kita harus memakai gambar yang extensionnya .ico agar tidak mengatur 2 kali</a:t>
            </a:r>
            <a:endParaRPr/>
          </a:p>
          <a:p>
            <a:pPr indent="-171450" lvl="0" marL="171450" rtl="0" algn="l">
              <a:lnSpc>
                <a:spcPct val="100000"/>
              </a:lnSpc>
              <a:spcBef>
                <a:spcPts val="0"/>
              </a:spcBef>
              <a:spcAft>
                <a:spcPts val="0"/>
              </a:spcAft>
              <a:buSzPts val="1100"/>
              <a:buFont typeface="Arial"/>
              <a:buChar char="-"/>
            </a:pPr>
            <a:r>
              <a:rPr lang="en-US"/>
              <a:t>Dan misalkan kita ingin menyisipkan gambar, maka direkomendasikan menggunakan gambar dengan extension .png yang tidak mempunyai background,  karena aplikasi kita sudah terdapat background. Agar tidak terjadi tumpeng tindih warna di background</a:t>
            </a:r>
            <a:endParaRPr/>
          </a:p>
        </p:txBody>
      </p:sp>
      <p:sp>
        <p:nvSpPr>
          <p:cNvPr id="368" name="Google Shape;36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Kita sudah mengetahui fungsi dari button yaitu switch/submit memberikan logika 0 atau 1 </a:t>
            </a:r>
            <a:endParaRPr/>
          </a:p>
        </p:txBody>
      </p:sp>
      <p:sp>
        <p:nvSpPr>
          <p:cNvPr id="376" name="Google Shape;37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386" name="Google Shape;38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Jika kita belum pernah membuat sebuah project maka kita bias memilih menu “Start a new Android Studio Project” yang ada di kotak merah</a:t>
            </a:r>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397" name="Google Shape;39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US"/>
              <a:t>1. Di jendela New Project, berikan aplikasi Anda Application Name, seperti "Hello World".</a:t>
            </a:r>
            <a:endParaRPr/>
          </a:p>
          <a:p>
            <a:pPr indent="0" lvl="0" marL="158750" rtl="0" algn="l">
              <a:lnSpc>
                <a:spcPct val="100000"/>
              </a:lnSpc>
              <a:spcBef>
                <a:spcPts val="0"/>
              </a:spcBef>
              <a:spcAft>
                <a:spcPts val="0"/>
              </a:spcAft>
              <a:buSzPts val="1100"/>
              <a:buNone/>
            </a:pPr>
            <a:r>
              <a:rPr lang="en-US"/>
              <a:t>2. Verifikasi lokasi Proyek, atau pilih direktori yang berbeda untuk menyimpan proyek.</a:t>
            </a:r>
            <a:endParaRPr/>
          </a:p>
          <a:p>
            <a:pPr indent="0" lvl="0" marL="158750" rtl="0" algn="l">
              <a:lnSpc>
                <a:spcPct val="100000"/>
              </a:lnSpc>
              <a:spcBef>
                <a:spcPts val="0"/>
              </a:spcBef>
              <a:spcAft>
                <a:spcPts val="0"/>
              </a:spcAft>
              <a:buSzPts val="1100"/>
              <a:buNone/>
            </a:pPr>
            <a:r>
              <a:rPr lang="en-US"/>
              <a:t>3. Pilih Company Domain yang unik.</a:t>
            </a:r>
            <a:endParaRPr/>
          </a:p>
          <a:p>
            <a:pPr indent="0" lvl="0" marL="158750" rtl="0" algn="l">
              <a:lnSpc>
                <a:spcPct val="100000"/>
              </a:lnSpc>
              <a:spcBef>
                <a:spcPts val="0"/>
              </a:spcBef>
              <a:spcAft>
                <a:spcPts val="0"/>
              </a:spcAft>
              <a:buSzPts val="1100"/>
              <a:buNone/>
            </a:pPr>
            <a:r>
              <a:rPr lang="en-US"/>
              <a:t>4. Aplikasi yang dipublikasikan di Google Play Store harus memiliki nama paket yang unik. </a:t>
            </a:r>
            <a:endParaRPr/>
          </a:p>
          <a:p>
            <a:pPr indent="0" lvl="0" marL="158750" rtl="0" algn="l">
              <a:lnSpc>
                <a:spcPct val="100000"/>
              </a:lnSpc>
              <a:spcBef>
                <a:spcPts val="0"/>
              </a:spcBef>
              <a:spcAft>
                <a:spcPts val="0"/>
              </a:spcAft>
              <a:buSzPts val="1100"/>
              <a:buNone/>
            </a:pPr>
            <a:r>
              <a:rPr lang="en-US"/>
              <a:t>Jika tidak berencana mempublikasikan aplikasi, maka biarkan domain contoh default. Perhatikan bahwa mengubah nama paket aplikasi di kemudian hari berarti melakukan pekerjaan ekstra.</a:t>
            </a:r>
            <a:endParaRPr/>
          </a:p>
          <a:p>
            <a:pPr indent="-298450" lvl="0" marL="457200" marR="0" rtl="0" algn="l">
              <a:lnSpc>
                <a:spcPct val="100000"/>
              </a:lnSpc>
              <a:spcBef>
                <a:spcPts val="0"/>
              </a:spcBef>
              <a:spcAft>
                <a:spcPts val="0"/>
              </a:spcAft>
              <a:buClr>
                <a:srgbClr val="000000"/>
              </a:buClr>
              <a:buSzPts val="1100"/>
              <a:buFont typeface="Arial"/>
              <a:buChar char="●"/>
            </a:pPr>
            <a:r>
              <a:rPr lang="en-US"/>
              <a:t>5. Verifikasi bahwa Project Location default adalah tempat Anda menyimpan aplikasi Hello World dan proyek Android Studio lainnya, atau ubah lokasi ke direktori yang diinginkan. Klik Next.</a:t>
            </a:r>
            <a:endParaRPr/>
          </a:p>
        </p:txBody>
      </p:sp>
      <p:sp>
        <p:nvSpPr>
          <p:cNvPr id="409" name="Google Shape;40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421" name="Google Shape;42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432" name="Google Shape;43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443" name="Google Shape;44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456" name="Google Shape;45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465" name="Google Shape;46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475" name="Google Shape;475;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484" name="Google Shape;48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492" name="Google Shape;49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501" name="Google Shape;50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511" name="Google Shape;51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523" name="Google Shape;523;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534" name="Google Shape;534;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542" name="Google Shape;542;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550" name="Google Shape;550;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560" name="Google Shape;56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570" name="Google Shape;570;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587" name="Google Shape;587;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marR="0" rtl="0" algn="l">
              <a:lnSpc>
                <a:spcPct val="100000"/>
              </a:lnSpc>
              <a:spcBef>
                <a:spcPts val="0"/>
              </a:spcBef>
              <a:spcAft>
                <a:spcPts val="0"/>
              </a:spcAft>
              <a:buClr>
                <a:srgbClr val="000000"/>
              </a:buClr>
              <a:buSzPts val="1100"/>
              <a:buFont typeface="Arial"/>
              <a:buNone/>
            </a:pPr>
            <a:r>
              <a:rPr lang="en-US"/>
              <a:t>huruf kecil karena ketentuan penulisan resource file pada android studio memang harus menggunakan lowercase semua</a:t>
            </a:r>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603" name="Google Shape;603;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619" name="Google Shape;619;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633" name="Google Shape;633;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653" name="Google Shape;653;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674" name="Google Shape;674;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695" name="Google Shape;695;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717" name="Google Shape;717;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733" name="Google Shape;733;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745" name="Google Shape;745;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01600" lvl="0" marL="171450" marR="0" rtl="0" algn="l">
              <a:lnSpc>
                <a:spcPct val="100000"/>
              </a:lnSpc>
              <a:spcBef>
                <a:spcPts val="0"/>
              </a:spcBef>
              <a:spcAft>
                <a:spcPts val="0"/>
              </a:spcAft>
              <a:buClr>
                <a:srgbClr val="000000"/>
              </a:buClr>
              <a:buSzPts val="1100"/>
              <a:buFont typeface="Arial"/>
              <a:buNone/>
            </a:pPr>
            <a:r>
              <a:t/>
            </a:r>
            <a:endParaRPr sz="1100">
              <a:latin typeface="Tahoma"/>
              <a:ea typeface="Tahoma"/>
              <a:cs typeface="Tahoma"/>
              <a:sym typeface="Tahoma"/>
            </a:endParaRPr>
          </a:p>
        </p:txBody>
      </p:sp>
      <p:sp>
        <p:nvSpPr>
          <p:cNvPr id="231" name="Google Shape;23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763" name="Google Shape;763;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784" name="Google Shape;784;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806" name="Google Shape;806;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817" name="Google Shape;817;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833" name="Google Shape;833;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847" name="Google Shape;847;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866" name="Google Shape;866;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881" name="Google Shape;881;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889" name="Google Shape;889;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333a62a75bc_0_2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897" name="Google Shape;897;g333a62a75bc_0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01600" lvl="0" marL="171450" marR="0" rtl="0" algn="l">
              <a:lnSpc>
                <a:spcPct val="100000"/>
              </a:lnSpc>
              <a:spcBef>
                <a:spcPts val="0"/>
              </a:spcBef>
              <a:spcAft>
                <a:spcPts val="0"/>
              </a:spcAft>
              <a:buClr>
                <a:srgbClr val="000000"/>
              </a:buClr>
              <a:buSzPts val="1100"/>
              <a:buFont typeface="Arial"/>
              <a:buNone/>
            </a:pPr>
            <a:r>
              <a:t/>
            </a:r>
            <a:endParaRPr sz="1100">
              <a:latin typeface="Tahoma"/>
              <a:ea typeface="Tahoma"/>
              <a:cs typeface="Tahoma"/>
              <a:sym typeface="Tahoma"/>
            </a:endParaRPr>
          </a:p>
        </p:txBody>
      </p:sp>
      <p:sp>
        <p:nvSpPr>
          <p:cNvPr id="239" name="Google Shape;23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01600" lvl="0" marL="171450" marR="0" rtl="0" algn="l">
              <a:lnSpc>
                <a:spcPct val="100000"/>
              </a:lnSpc>
              <a:spcBef>
                <a:spcPts val="0"/>
              </a:spcBef>
              <a:spcAft>
                <a:spcPts val="0"/>
              </a:spcAft>
              <a:buClr>
                <a:srgbClr val="000000"/>
              </a:buClr>
              <a:buSzPts val="1100"/>
              <a:buFont typeface="Arial"/>
              <a:buNone/>
            </a:pPr>
            <a:r>
              <a:t/>
            </a:r>
            <a:endParaRPr sz="1100">
              <a:latin typeface="Tahoma"/>
              <a:ea typeface="Tahoma"/>
              <a:cs typeface="Tahoma"/>
              <a:sym typeface="Tahoma"/>
            </a:endParaRPr>
          </a:p>
        </p:txBody>
      </p:sp>
      <p:sp>
        <p:nvSpPr>
          <p:cNvPr id="248" name="Google Shape;24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01600" lvl="0" marL="171450" marR="0" rtl="0" algn="l">
              <a:lnSpc>
                <a:spcPct val="100000"/>
              </a:lnSpc>
              <a:spcBef>
                <a:spcPts val="0"/>
              </a:spcBef>
              <a:spcAft>
                <a:spcPts val="0"/>
              </a:spcAft>
              <a:buClr>
                <a:srgbClr val="000000"/>
              </a:buClr>
              <a:buSzPts val="1100"/>
              <a:buFont typeface="Arial"/>
              <a:buNone/>
            </a:pPr>
            <a:r>
              <a:t/>
            </a:r>
            <a:endParaRPr sz="1100">
              <a:latin typeface="Tahoma"/>
              <a:ea typeface="Tahoma"/>
              <a:cs typeface="Tahoma"/>
              <a:sym typeface="Tahoma"/>
            </a:endParaRPr>
          </a:p>
        </p:txBody>
      </p:sp>
      <p:sp>
        <p:nvSpPr>
          <p:cNvPr id="257" name="Google Shape;25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01600" lvl="0" marL="171450" marR="0" rtl="0" algn="l">
              <a:lnSpc>
                <a:spcPct val="100000"/>
              </a:lnSpc>
              <a:spcBef>
                <a:spcPts val="0"/>
              </a:spcBef>
              <a:spcAft>
                <a:spcPts val="0"/>
              </a:spcAft>
              <a:buClr>
                <a:srgbClr val="000000"/>
              </a:buClr>
              <a:buSzPts val="1100"/>
              <a:buFont typeface="Arial"/>
              <a:buNone/>
            </a:pPr>
            <a:r>
              <a:t/>
            </a:r>
            <a:endParaRPr sz="1100">
              <a:latin typeface="Tahoma"/>
              <a:ea typeface="Tahoma"/>
              <a:cs typeface="Tahoma"/>
              <a:sym typeface="Tahoma"/>
            </a:endParaRPr>
          </a:p>
        </p:txBody>
      </p:sp>
      <p:sp>
        <p:nvSpPr>
          <p:cNvPr id="265" name="Google Shape;26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g333a62a75bc_0_26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 name="Google Shape;13;g333a62a75bc_0_26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 name="Google Shape;14;g333a62a75bc_0_26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 name="Google Shape;15;g333a62a75bc_0_26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g333a62a75bc_0_2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g333a62a75bc_0_32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g333a62a75bc_0_321"/>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g333a62a75bc_0_3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g333a62a75bc_0_3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g333a62a75bc_0_3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g333a62a75bc_0_327"/>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g333a62a75bc_0_327"/>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g333a62a75bc_0_3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g333a62a75bc_0_3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g333a62a75bc_0_3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1_Title Slide">
    <p:spTree>
      <p:nvGrpSpPr>
        <p:cNvPr id="86" name="Shape 86"/>
        <p:cNvGrpSpPr/>
        <p:nvPr/>
      </p:nvGrpSpPr>
      <p:grpSpPr>
        <a:xfrm>
          <a:off x="0" y="0"/>
          <a:ext cx="0" cy="0"/>
          <a:chOff x="0" y="0"/>
          <a:chExt cx="0" cy="0"/>
        </a:xfrm>
      </p:grpSpPr>
      <p:pic>
        <p:nvPicPr>
          <p:cNvPr id="87" name="Google Shape;87;p2"/>
          <p:cNvPicPr preferRelativeResize="0"/>
          <p:nvPr/>
        </p:nvPicPr>
        <p:blipFill rotWithShape="1">
          <a:blip r:embed="rId2">
            <a:alphaModFix/>
          </a:blip>
          <a:srcRect b="0" l="0" r="0" t="0"/>
          <a:stretch/>
        </p:blipFill>
        <p:spPr>
          <a:xfrm>
            <a:off x="7787830" y="0"/>
            <a:ext cx="1356168" cy="516636"/>
          </a:xfrm>
          <a:prstGeom prst="rect">
            <a:avLst/>
          </a:prstGeom>
          <a:noFill/>
          <a:ln>
            <a:noFill/>
          </a:ln>
        </p:spPr>
      </p:pic>
      <p:pic>
        <p:nvPicPr>
          <p:cNvPr id="88" name="Google Shape;88;p2"/>
          <p:cNvPicPr preferRelativeResize="0"/>
          <p:nvPr/>
        </p:nvPicPr>
        <p:blipFill rotWithShape="1">
          <a:blip r:embed="rId3">
            <a:alphaModFix/>
          </a:blip>
          <a:srcRect b="0" l="0" r="0" t="0"/>
          <a:stretch/>
        </p:blipFill>
        <p:spPr>
          <a:xfrm>
            <a:off x="57150" y="0"/>
            <a:ext cx="377761" cy="35204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9" name="Shape 89"/>
        <p:cNvGrpSpPr/>
        <p:nvPr/>
      </p:nvGrpSpPr>
      <p:grpSpPr>
        <a:xfrm>
          <a:off x="0" y="0"/>
          <a:ext cx="0" cy="0"/>
          <a:chOff x="0" y="0"/>
          <a:chExt cx="0" cy="0"/>
        </a:xfrm>
      </p:grpSpPr>
      <p:sp>
        <p:nvSpPr>
          <p:cNvPr id="90" name="Google Shape;90;p6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64"/>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6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 name="Google Shape;93;p6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 name="Google Shape;94;p6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5" name="Shape 95"/>
        <p:cNvGrpSpPr/>
        <p:nvPr/>
      </p:nvGrpSpPr>
      <p:grpSpPr>
        <a:xfrm>
          <a:off x="0" y="0"/>
          <a:ext cx="0" cy="0"/>
          <a:chOff x="0" y="0"/>
          <a:chExt cx="0" cy="0"/>
        </a:xfrm>
      </p:grpSpPr>
      <p:sp>
        <p:nvSpPr>
          <p:cNvPr id="96" name="Google Shape;96;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7" name="Google Shape;97;p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98" name="Google Shape;98;p63"/>
          <p:cNvSpPr txBox="1"/>
          <p:nvPr/>
        </p:nvSpPr>
        <p:spPr>
          <a:xfrm>
            <a:off x="7752400" y="4864000"/>
            <a:ext cx="1398900" cy="1947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2"/>
              </a:buClr>
              <a:buSzPts val="275"/>
              <a:buFont typeface="Arial"/>
              <a:buNone/>
            </a:pPr>
            <a:r>
              <a:rPr b="0" i="0" lang="en-US" sz="1500" u="none" cap="none" strike="noStrike">
                <a:solidFill>
                  <a:srgbClr val="00F4AD"/>
                </a:solidFill>
                <a:latin typeface="Bebas Neue"/>
                <a:ea typeface="Bebas Neue"/>
                <a:cs typeface="Bebas Neue"/>
                <a:sym typeface="Bebas Neue"/>
              </a:rPr>
              <a:t>#Jadi</a:t>
            </a:r>
            <a:r>
              <a:rPr b="0" i="0" lang="en-US" sz="1500" u="none" cap="none" strike="noStrike">
                <a:solidFill>
                  <a:srgbClr val="0F3570"/>
                </a:solidFill>
                <a:latin typeface="Bebas Neue"/>
                <a:ea typeface="Bebas Neue"/>
                <a:cs typeface="Bebas Neue"/>
                <a:sym typeface="Bebas Neue"/>
              </a:rPr>
              <a:t>jagoandigital</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6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1" name="Google Shape;101;p6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7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4" name="Shape 104"/>
        <p:cNvGrpSpPr/>
        <p:nvPr/>
      </p:nvGrpSpPr>
      <p:grpSpPr>
        <a:xfrm>
          <a:off x="0" y="0"/>
          <a:ext cx="0" cy="0"/>
          <a:chOff x="0" y="0"/>
          <a:chExt cx="0" cy="0"/>
        </a:xfrm>
      </p:grpSpPr>
      <p:sp>
        <p:nvSpPr>
          <p:cNvPr id="105" name="Google Shape;105;p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6" name="Google Shape;106;p7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7" name="Google Shape;107;p7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8" name="Google Shape;108;p77"/>
          <p:cNvSpPr/>
          <p:nvPr/>
        </p:nvSpPr>
        <p:spPr>
          <a:xfrm>
            <a:off x="0" y="400"/>
            <a:ext cx="9161700" cy="312000"/>
          </a:xfrm>
          <a:prstGeom prst="rect">
            <a:avLst/>
          </a:prstGeom>
          <a:solidFill>
            <a:srgbClr val="0F35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77"/>
          <p:cNvSpPr txBox="1"/>
          <p:nvPr/>
        </p:nvSpPr>
        <p:spPr>
          <a:xfrm>
            <a:off x="7752400" y="4864000"/>
            <a:ext cx="1398900" cy="1947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2"/>
              </a:buClr>
              <a:buSzPts val="275"/>
              <a:buFont typeface="Arial"/>
              <a:buNone/>
            </a:pPr>
            <a:r>
              <a:rPr b="0" i="0" lang="en-US" sz="1500" u="none" cap="none" strike="noStrike">
                <a:solidFill>
                  <a:srgbClr val="00F4AD"/>
                </a:solidFill>
                <a:latin typeface="Bebas Neue"/>
                <a:ea typeface="Bebas Neue"/>
                <a:cs typeface="Bebas Neue"/>
                <a:sym typeface="Bebas Neue"/>
              </a:rPr>
              <a:t>#Jadi</a:t>
            </a:r>
            <a:r>
              <a:rPr b="0" i="0" lang="en-US" sz="1500" u="none" cap="none" strike="noStrike">
                <a:solidFill>
                  <a:srgbClr val="0F3570"/>
                </a:solidFill>
                <a:latin typeface="Bebas Neue"/>
                <a:ea typeface="Bebas Neue"/>
                <a:cs typeface="Bebas Neue"/>
                <a:sym typeface="Bebas Neue"/>
              </a:rPr>
              <a:t>jagoandigital</a:t>
            </a:r>
            <a:endParaRPr b="0" i="0" sz="1400" u="none" cap="none" strike="noStrike">
              <a:solidFill>
                <a:srgbClr val="000000"/>
              </a:solidFill>
              <a:latin typeface="Arial"/>
              <a:ea typeface="Arial"/>
              <a:cs typeface="Arial"/>
              <a:sym typeface="Arial"/>
            </a:endParaRPr>
          </a:p>
        </p:txBody>
      </p:sp>
      <p:sp>
        <p:nvSpPr>
          <p:cNvPr id="110" name="Google Shape;110;p77"/>
          <p:cNvSpPr txBox="1"/>
          <p:nvPr>
            <p:ph idx="3" type="subTitle"/>
          </p:nvPr>
        </p:nvSpPr>
        <p:spPr>
          <a:xfrm>
            <a:off x="-32225" y="4787425"/>
            <a:ext cx="3735900" cy="19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1" name="Shape 111"/>
        <p:cNvGrpSpPr/>
        <p:nvPr/>
      </p:nvGrpSpPr>
      <p:grpSpPr>
        <a:xfrm>
          <a:off x="0" y="0"/>
          <a:ext cx="0" cy="0"/>
          <a:chOff x="0" y="0"/>
          <a:chExt cx="0" cy="0"/>
        </a:xfrm>
      </p:grpSpPr>
      <p:sp>
        <p:nvSpPr>
          <p:cNvPr id="112" name="Google Shape;112;p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3" name="Google Shape;113;p78"/>
          <p:cNvSpPr/>
          <p:nvPr/>
        </p:nvSpPr>
        <p:spPr>
          <a:xfrm>
            <a:off x="0" y="400"/>
            <a:ext cx="9161700" cy="312000"/>
          </a:xfrm>
          <a:prstGeom prst="rect">
            <a:avLst/>
          </a:prstGeom>
          <a:solidFill>
            <a:srgbClr val="0F35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78"/>
          <p:cNvSpPr txBox="1"/>
          <p:nvPr/>
        </p:nvSpPr>
        <p:spPr>
          <a:xfrm>
            <a:off x="7752400" y="4864000"/>
            <a:ext cx="1398900" cy="1947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2"/>
              </a:buClr>
              <a:buSzPts val="275"/>
              <a:buFont typeface="Arial"/>
              <a:buNone/>
            </a:pPr>
            <a:r>
              <a:rPr b="0" i="0" lang="en-US" sz="1500" u="none" cap="none" strike="noStrike">
                <a:solidFill>
                  <a:srgbClr val="00F4AD"/>
                </a:solidFill>
                <a:latin typeface="Bebas Neue"/>
                <a:ea typeface="Bebas Neue"/>
                <a:cs typeface="Bebas Neue"/>
                <a:sym typeface="Bebas Neue"/>
              </a:rPr>
              <a:t>#Jadi</a:t>
            </a:r>
            <a:r>
              <a:rPr b="0" i="0" lang="en-US" sz="1500" u="none" cap="none" strike="noStrike">
                <a:solidFill>
                  <a:srgbClr val="0F3570"/>
                </a:solidFill>
                <a:latin typeface="Bebas Neue"/>
                <a:ea typeface="Bebas Neue"/>
                <a:cs typeface="Bebas Neue"/>
                <a:sym typeface="Bebas Neue"/>
              </a:rPr>
              <a:t>jagoandigital</a:t>
            </a:r>
            <a:endParaRPr b="0" i="0" sz="1400" u="none" cap="none" strike="noStrike">
              <a:solidFill>
                <a:srgbClr val="000000"/>
              </a:solidFill>
              <a:latin typeface="Arial"/>
              <a:ea typeface="Arial"/>
              <a:cs typeface="Arial"/>
              <a:sym typeface="Arial"/>
            </a:endParaRPr>
          </a:p>
        </p:txBody>
      </p:sp>
      <p:sp>
        <p:nvSpPr>
          <p:cNvPr id="115" name="Google Shape;115;p78"/>
          <p:cNvSpPr txBox="1"/>
          <p:nvPr>
            <p:ph idx="1" type="subTitle"/>
          </p:nvPr>
        </p:nvSpPr>
        <p:spPr>
          <a:xfrm>
            <a:off x="-32225" y="4787425"/>
            <a:ext cx="3735900" cy="19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6" name="Shape 116"/>
        <p:cNvGrpSpPr/>
        <p:nvPr/>
      </p:nvGrpSpPr>
      <p:grpSpPr>
        <a:xfrm>
          <a:off x="0" y="0"/>
          <a:ext cx="0" cy="0"/>
          <a:chOff x="0" y="0"/>
          <a:chExt cx="0" cy="0"/>
        </a:xfrm>
      </p:grpSpPr>
      <p:sp>
        <p:nvSpPr>
          <p:cNvPr id="117" name="Google Shape;117;p7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8" name="Google Shape;118;p7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9" name="Google Shape;119;p79"/>
          <p:cNvSpPr/>
          <p:nvPr/>
        </p:nvSpPr>
        <p:spPr>
          <a:xfrm>
            <a:off x="0" y="400"/>
            <a:ext cx="9161700" cy="312000"/>
          </a:xfrm>
          <a:prstGeom prst="rect">
            <a:avLst/>
          </a:prstGeom>
          <a:solidFill>
            <a:srgbClr val="0F35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79"/>
          <p:cNvSpPr txBox="1"/>
          <p:nvPr/>
        </p:nvSpPr>
        <p:spPr>
          <a:xfrm>
            <a:off x="7752400" y="4864000"/>
            <a:ext cx="1398900" cy="1947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2"/>
              </a:buClr>
              <a:buSzPts val="275"/>
              <a:buFont typeface="Arial"/>
              <a:buNone/>
            </a:pPr>
            <a:r>
              <a:rPr b="0" i="0" lang="en-US" sz="1500" u="none" cap="none" strike="noStrike">
                <a:solidFill>
                  <a:srgbClr val="00F4AD"/>
                </a:solidFill>
                <a:latin typeface="Bebas Neue"/>
                <a:ea typeface="Bebas Neue"/>
                <a:cs typeface="Bebas Neue"/>
                <a:sym typeface="Bebas Neue"/>
              </a:rPr>
              <a:t>#Jadi</a:t>
            </a:r>
            <a:r>
              <a:rPr b="0" i="0" lang="en-US" sz="1500" u="none" cap="none" strike="noStrike">
                <a:solidFill>
                  <a:srgbClr val="0F3570"/>
                </a:solidFill>
                <a:latin typeface="Bebas Neue"/>
                <a:ea typeface="Bebas Neue"/>
                <a:cs typeface="Bebas Neue"/>
                <a:sym typeface="Bebas Neue"/>
              </a:rPr>
              <a:t>jagoandigital</a:t>
            </a:r>
            <a:endParaRPr b="0" i="0" sz="1400" u="none" cap="none" strike="noStrike">
              <a:solidFill>
                <a:srgbClr val="000000"/>
              </a:solidFill>
              <a:latin typeface="Arial"/>
              <a:ea typeface="Arial"/>
              <a:cs typeface="Arial"/>
              <a:sym typeface="Arial"/>
            </a:endParaRPr>
          </a:p>
        </p:txBody>
      </p:sp>
      <p:sp>
        <p:nvSpPr>
          <p:cNvPr id="121" name="Google Shape;121;p79"/>
          <p:cNvSpPr txBox="1"/>
          <p:nvPr>
            <p:ph idx="2" type="subTitle"/>
          </p:nvPr>
        </p:nvSpPr>
        <p:spPr>
          <a:xfrm>
            <a:off x="-32225" y="4787425"/>
            <a:ext cx="3735900" cy="19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g333a62a75bc_0_27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g333a62a75bc_0_27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 name="Google Shape;20;g333a62a75bc_0_27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g333a62a75bc_0_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8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4" name="Shape 124"/>
        <p:cNvGrpSpPr/>
        <p:nvPr/>
      </p:nvGrpSpPr>
      <p:grpSpPr>
        <a:xfrm>
          <a:off x="0" y="0"/>
          <a:ext cx="0" cy="0"/>
          <a:chOff x="0" y="0"/>
          <a:chExt cx="0" cy="0"/>
        </a:xfrm>
      </p:grpSpPr>
      <p:sp>
        <p:nvSpPr>
          <p:cNvPr id="125" name="Google Shape;125;p8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8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7" name="Google Shape;127;p8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8" name="Google Shape;128;p8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9" name="Shape 129"/>
        <p:cNvGrpSpPr/>
        <p:nvPr/>
      </p:nvGrpSpPr>
      <p:grpSpPr>
        <a:xfrm>
          <a:off x="0" y="0"/>
          <a:ext cx="0" cy="0"/>
          <a:chOff x="0" y="0"/>
          <a:chExt cx="0" cy="0"/>
        </a:xfrm>
      </p:grpSpPr>
      <p:sp>
        <p:nvSpPr>
          <p:cNvPr id="130" name="Google Shape;130;p8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1" name="Shape 131"/>
        <p:cNvGrpSpPr/>
        <p:nvPr/>
      </p:nvGrpSpPr>
      <p:grpSpPr>
        <a:xfrm>
          <a:off x="0" y="0"/>
          <a:ext cx="0" cy="0"/>
          <a:chOff x="0" y="0"/>
          <a:chExt cx="0" cy="0"/>
        </a:xfrm>
      </p:grpSpPr>
      <p:sp>
        <p:nvSpPr>
          <p:cNvPr id="132" name="Google Shape;132;p8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3" name="Google Shape;133;p8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 name="Shape 13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9" name="Shape 139"/>
        <p:cNvGrpSpPr/>
        <p:nvPr/>
      </p:nvGrpSpPr>
      <p:grpSpPr>
        <a:xfrm>
          <a:off x="0" y="0"/>
          <a:ext cx="0" cy="0"/>
          <a:chOff x="0" y="0"/>
          <a:chExt cx="0" cy="0"/>
        </a:xfrm>
      </p:grpSpPr>
      <p:sp>
        <p:nvSpPr>
          <p:cNvPr id="140" name="Google Shape;140;p6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1" name="Google Shape;141;p6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2" name="Google Shape;142;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3" name="Shape 143"/>
        <p:cNvGrpSpPr/>
        <p:nvPr/>
      </p:nvGrpSpPr>
      <p:grpSpPr>
        <a:xfrm>
          <a:off x="0" y="0"/>
          <a:ext cx="0" cy="0"/>
          <a:chOff x="0" y="0"/>
          <a:chExt cx="0" cy="0"/>
        </a:xfrm>
      </p:grpSpPr>
      <p:sp>
        <p:nvSpPr>
          <p:cNvPr id="144" name="Google Shape;144;p6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5" name="Google Shape;145;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6" name="Shape 146"/>
        <p:cNvGrpSpPr/>
        <p:nvPr/>
      </p:nvGrpSpPr>
      <p:grpSpPr>
        <a:xfrm>
          <a:off x="0" y="0"/>
          <a:ext cx="0" cy="0"/>
          <a:chOff x="0" y="0"/>
          <a:chExt cx="0" cy="0"/>
        </a:xfrm>
      </p:grpSpPr>
      <p:sp>
        <p:nvSpPr>
          <p:cNvPr id="147" name="Google Shape;147;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8" name="Google Shape;148;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49" name="Google Shape;149;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0" name="Shape 150"/>
        <p:cNvGrpSpPr/>
        <p:nvPr/>
      </p:nvGrpSpPr>
      <p:grpSpPr>
        <a:xfrm>
          <a:off x="0" y="0"/>
          <a:ext cx="0" cy="0"/>
          <a:chOff x="0" y="0"/>
          <a:chExt cx="0" cy="0"/>
        </a:xfrm>
      </p:grpSpPr>
      <p:sp>
        <p:nvSpPr>
          <p:cNvPr id="151" name="Google Shape;151;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2" name="Google Shape;152;p6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53" name="Google Shape;153;p6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54" name="Google Shape;154;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7" name="Google Shape;157;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g333a62a75bc_0_27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 name="Google Shape;24;g333a62a75bc_0_27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 name="Google Shape;25;g333a62a75bc_0_27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 name="Google Shape;26;g333a62a75bc_0_27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 name="Google Shape;27;g333a62a75bc_0_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8" name="Shape 158"/>
        <p:cNvGrpSpPr/>
        <p:nvPr/>
      </p:nvGrpSpPr>
      <p:grpSpPr>
        <a:xfrm>
          <a:off x="0" y="0"/>
          <a:ext cx="0" cy="0"/>
          <a:chOff x="0" y="0"/>
          <a:chExt cx="0" cy="0"/>
        </a:xfrm>
      </p:grpSpPr>
      <p:sp>
        <p:nvSpPr>
          <p:cNvPr id="159" name="Google Shape;159;p7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0" name="Google Shape;160;p7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61" name="Google Shape;161;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2" name="Shape 162"/>
        <p:cNvGrpSpPr/>
        <p:nvPr/>
      </p:nvGrpSpPr>
      <p:grpSpPr>
        <a:xfrm>
          <a:off x="0" y="0"/>
          <a:ext cx="0" cy="0"/>
          <a:chOff x="0" y="0"/>
          <a:chExt cx="0" cy="0"/>
        </a:xfrm>
      </p:grpSpPr>
      <p:sp>
        <p:nvSpPr>
          <p:cNvPr id="163" name="Google Shape;163;p7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64" name="Google Shape;164;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5" name="Shape 165"/>
        <p:cNvGrpSpPr/>
        <p:nvPr/>
      </p:nvGrpSpPr>
      <p:grpSpPr>
        <a:xfrm>
          <a:off x="0" y="0"/>
          <a:ext cx="0" cy="0"/>
          <a:chOff x="0" y="0"/>
          <a:chExt cx="0" cy="0"/>
        </a:xfrm>
      </p:grpSpPr>
      <p:sp>
        <p:nvSpPr>
          <p:cNvPr id="166" name="Google Shape;166;p7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7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68" name="Google Shape;168;p7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9" name="Google Shape;169;p7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70" name="Google Shape;170;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1" name="Shape 171"/>
        <p:cNvGrpSpPr/>
        <p:nvPr/>
      </p:nvGrpSpPr>
      <p:grpSpPr>
        <a:xfrm>
          <a:off x="0" y="0"/>
          <a:ext cx="0" cy="0"/>
          <a:chOff x="0" y="0"/>
          <a:chExt cx="0" cy="0"/>
        </a:xfrm>
      </p:grpSpPr>
      <p:sp>
        <p:nvSpPr>
          <p:cNvPr id="172" name="Google Shape;172;p7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73" name="Google Shape;173;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4" name="Shape 174"/>
        <p:cNvGrpSpPr/>
        <p:nvPr/>
      </p:nvGrpSpPr>
      <p:grpSpPr>
        <a:xfrm>
          <a:off x="0" y="0"/>
          <a:ext cx="0" cy="0"/>
          <a:chOff x="0" y="0"/>
          <a:chExt cx="0" cy="0"/>
        </a:xfrm>
      </p:grpSpPr>
      <p:sp>
        <p:nvSpPr>
          <p:cNvPr id="175" name="Google Shape;175;p7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76" name="Google Shape;176;p7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77" name="Google Shape;177;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8" name="Shape 178"/>
        <p:cNvGrpSpPr/>
        <p:nvPr/>
      </p:nvGrpSpPr>
      <p:grpSpPr>
        <a:xfrm>
          <a:off x="0" y="0"/>
          <a:ext cx="0" cy="0"/>
          <a:chOff x="0" y="0"/>
          <a:chExt cx="0" cy="0"/>
        </a:xfrm>
      </p:grpSpPr>
      <p:sp>
        <p:nvSpPr>
          <p:cNvPr id="179" name="Google Shape;179;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g333a62a75bc_0_281"/>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 name="Google Shape;30;g333a62a75bc_0_281"/>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31" name="Google Shape;31;g333a62a75bc_0_28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 name="Google Shape;32;g333a62a75bc_0_28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 name="Google Shape;33;g333a62a75bc_0_28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g333a62a75bc_0_28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 name="Google Shape;36;g333a62a75bc_0_28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 name="Google Shape;37;g333a62a75bc_0_28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 name="Google Shape;38;g333a62a75bc_0_28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 name="Google Shape;39;g333a62a75bc_0_28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 name="Google Shape;40;g333a62a75bc_0_28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g333a62a75bc_0_294"/>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g333a62a75bc_0_294"/>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4" name="Google Shape;44;g333a62a75bc_0_294"/>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 name="Google Shape;45;g333a62a75bc_0_294"/>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6" name="Google Shape;46;g333a62a75bc_0_294"/>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 name="Google Shape;47;g333a62a75bc_0_29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g333a62a75bc_0_29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 name="Google Shape;49;g333a62a75bc_0_29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g333a62a75bc_0_30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g333a62a75bc_0_30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g333a62a75bc_0_30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g333a62a75bc_0_307"/>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g333a62a75bc_0_307"/>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7" name="Google Shape;57;g333a62a75bc_0_307"/>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8" name="Google Shape;58;g333a62a75bc_0_30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g333a62a75bc_0_30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g333a62a75bc_0_30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g333a62a75bc_0_314"/>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g333a62a75bc_0_314"/>
          <p:cNvSpPr/>
          <p:nvPr>
            <p:ph idx="2" type="pic"/>
          </p:nvPr>
        </p:nvSpPr>
        <p:spPr>
          <a:xfrm>
            <a:off x="3887391" y="740569"/>
            <a:ext cx="4629300" cy="3655200"/>
          </a:xfrm>
          <a:prstGeom prst="rect">
            <a:avLst/>
          </a:prstGeom>
          <a:noFill/>
          <a:ln>
            <a:noFill/>
          </a:ln>
        </p:spPr>
      </p:sp>
      <p:sp>
        <p:nvSpPr>
          <p:cNvPr id="64" name="Google Shape;64;g333a62a75bc_0_314"/>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5" name="Google Shape;65;g333a62a75bc_0_3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g333a62a75bc_0_3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g333a62a75bc_0_3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1.jpg"/><Relationship Id="rId2" Type="http://schemas.openxmlformats.org/officeDocument/2006/relationships/image" Target="../media/image11.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6" Type="http://schemas.openxmlformats.org/officeDocument/2006/relationships/theme" Target="../theme/theme1.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theme" Target="../theme/theme3.xml"/><Relationship Id="rId12" Type="http://schemas.openxmlformats.org/officeDocument/2006/relationships/slideLayout" Target="../slideLayouts/slideLayout35.xml"/><Relationship Id="rId1" Type="http://schemas.openxmlformats.org/officeDocument/2006/relationships/image" Target="../media/image20.png"/><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g333a62a75bc_0_25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g333a62a75bc_0_25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g333a62a75bc_0_25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 name="Google Shape;9;g333a62a75bc_0_25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 name="Google Shape;10;g333a62a75bc_0_25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 name="Shape 80"/>
        <p:cNvGrpSpPr/>
        <p:nvPr/>
      </p:nvGrpSpPr>
      <p:grpSpPr>
        <a:xfrm>
          <a:off x="0" y="0"/>
          <a:ext cx="0" cy="0"/>
          <a:chOff x="0" y="0"/>
          <a:chExt cx="0" cy="0"/>
        </a:xfrm>
      </p:grpSpPr>
      <p:pic>
        <p:nvPicPr>
          <p:cNvPr descr="Picture 4" id="81" name="Google Shape;81;p62"/>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82" name="Google Shape;82;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3" name="Google Shape;83;p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4" name="Google Shape;84;p62"/>
          <p:cNvSpPr txBox="1"/>
          <p:nvPr/>
        </p:nvSpPr>
        <p:spPr>
          <a:xfrm>
            <a:off x="7752400" y="4864000"/>
            <a:ext cx="1398900" cy="1947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2"/>
              </a:buClr>
              <a:buSzPts val="275"/>
              <a:buFont typeface="Arial"/>
              <a:buNone/>
            </a:pPr>
            <a:r>
              <a:t/>
            </a:r>
            <a:endParaRPr b="0" i="0" sz="1400" u="none" cap="none" strike="noStrike">
              <a:solidFill>
                <a:srgbClr val="000000"/>
              </a:solidFill>
              <a:latin typeface="Arial"/>
              <a:ea typeface="Arial"/>
              <a:cs typeface="Arial"/>
              <a:sym typeface="Arial"/>
            </a:endParaRPr>
          </a:p>
        </p:txBody>
      </p:sp>
      <p:pic>
        <p:nvPicPr>
          <p:cNvPr id="85" name="Google Shape;85;p62"/>
          <p:cNvPicPr preferRelativeResize="0"/>
          <p:nvPr/>
        </p:nvPicPr>
        <p:blipFill rotWithShape="1">
          <a:blip r:embed="rId2">
            <a:alphaModFix/>
          </a:blip>
          <a:srcRect b="0" l="0" r="0" t="0"/>
          <a:stretch/>
        </p:blipFill>
        <p:spPr>
          <a:xfrm>
            <a:off x="7831000" y="-228600"/>
            <a:ext cx="1301194" cy="70762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35" name="Shape 135"/>
        <p:cNvGrpSpPr/>
        <p:nvPr/>
      </p:nvGrpSpPr>
      <p:grpSpPr>
        <a:xfrm>
          <a:off x="0" y="0"/>
          <a:ext cx="0" cy="0"/>
          <a:chOff x="0" y="0"/>
          <a:chExt cx="0" cy="0"/>
        </a:xfrm>
      </p:grpSpPr>
      <p:sp>
        <p:nvSpPr>
          <p:cNvPr id="136" name="Google Shape;136;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37" name="Google Shape;137;p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38" name="Google Shape;138;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42.png"/><Relationship Id="rId5"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49.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44.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54.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58.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57.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71.png"/><Relationship Id="rId4" Type="http://schemas.openxmlformats.org/officeDocument/2006/relationships/image" Target="../media/image66.png"/><Relationship Id="rId5"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70.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78.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80.png"/><Relationship Id="rId4" Type="http://schemas.openxmlformats.org/officeDocument/2006/relationships/image" Target="../media/image79.png"/><Relationship Id="rId5"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jpg"/><Relationship Id="rId4" Type="http://schemas.openxmlformats.org/officeDocument/2006/relationships/image" Target="../media/image8.png"/><Relationship Id="rId5" Type="http://schemas.openxmlformats.org/officeDocument/2006/relationships/image" Target="../media/image75.png"/><Relationship Id="rId6" Type="http://schemas.openxmlformats.org/officeDocument/2006/relationships/image" Target="../media/image7.png"/><Relationship Id="rId7"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pic>
        <p:nvPicPr>
          <p:cNvPr id="184" name="Google Shape;184;g333a62a75bc_0_81"/>
          <p:cNvPicPr preferRelativeResize="0"/>
          <p:nvPr/>
        </p:nvPicPr>
        <p:blipFill rotWithShape="1">
          <a:blip r:embed="rId4">
            <a:alphaModFix/>
          </a:blip>
          <a:srcRect b="0" l="0" r="0" t="0"/>
          <a:stretch/>
        </p:blipFill>
        <p:spPr>
          <a:xfrm>
            <a:off x="1143287" y="-190837"/>
            <a:ext cx="1561766" cy="1579314"/>
          </a:xfrm>
          <a:prstGeom prst="rect">
            <a:avLst/>
          </a:prstGeom>
          <a:noFill/>
          <a:ln>
            <a:noFill/>
          </a:ln>
        </p:spPr>
      </p:pic>
      <p:pic>
        <p:nvPicPr>
          <p:cNvPr id="185" name="Google Shape;185;g333a62a75bc_0_81"/>
          <p:cNvPicPr preferRelativeResize="0"/>
          <p:nvPr/>
        </p:nvPicPr>
        <p:blipFill rotWithShape="1">
          <a:blip r:embed="rId5">
            <a:alphaModFix/>
          </a:blip>
          <a:srcRect b="0" l="0" r="0" t="0"/>
          <a:stretch/>
        </p:blipFill>
        <p:spPr>
          <a:xfrm>
            <a:off x="184650" y="122400"/>
            <a:ext cx="1347656" cy="952838"/>
          </a:xfrm>
          <a:prstGeom prst="rect">
            <a:avLst/>
          </a:prstGeom>
          <a:noFill/>
          <a:ln>
            <a:noFill/>
          </a:ln>
        </p:spPr>
      </p:pic>
      <p:pic>
        <p:nvPicPr>
          <p:cNvPr id="186" name="Google Shape;186;g333a62a75bc_0_81"/>
          <p:cNvPicPr preferRelativeResize="0"/>
          <p:nvPr/>
        </p:nvPicPr>
        <p:blipFill rotWithShape="1">
          <a:blip r:embed="rId6">
            <a:alphaModFix/>
          </a:blip>
          <a:srcRect b="37202" l="6154" r="5917" t="32938"/>
          <a:stretch/>
        </p:blipFill>
        <p:spPr>
          <a:xfrm>
            <a:off x="6937913" y="521438"/>
            <a:ext cx="1601418" cy="272681"/>
          </a:xfrm>
          <a:prstGeom prst="rect">
            <a:avLst/>
          </a:prstGeom>
          <a:noFill/>
          <a:ln>
            <a:noFill/>
          </a:ln>
        </p:spPr>
      </p:pic>
      <p:sp>
        <p:nvSpPr>
          <p:cNvPr id="187" name="Google Shape;187;g333a62a75bc_0_81"/>
          <p:cNvSpPr txBox="1"/>
          <p:nvPr>
            <p:ph type="ctrTitle"/>
          </p:nvPr>
        </p:nvSpPr>
        <p:spPr>
          <a:xfrm>
            <a:off x="1126050" y="1075243"/>
            <a:ext cx="7125600" cy="114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90"/>
              <a:buNone/>
            </a:pPr>
            <a:r>
              <a:rPr lang="en-US" sz="4000">
                <a:solidFill>
                  <a:schemeClr val="lt1"/>
                </a:solidFill>
                <a:latin typeface="Bebas Neue"/>
                <a:ea typeface="Bebas Neue"/>
                <a:cs typeface="Bebas Neue"/>
                <a:sym typeface="Bebas Neue"/>
              </a:rPr>
              <a:t>Vocational school graduate academy</a:t>
            </a:r>
            <a:endParaRPr sz="4000">
              <a:solidFill>
                <a:schemeClr val="lt1"/>
              </a:solidFill>
              <a:latin typeface="Bebas Neue"/>
              <a:ea typeface="Bebas Neue"/>
              <a:cs typeface="Bebas Neue"/>
              <a:sym typeface="Bebas Neue"/>
            </a:endParaRPr>
          </a:p>
        </p:txBody>
      </p:sp>
      <p:sp>
        <p:nvSpPr>
          <p:cNvPr id="188" name="Google Shape;188;g333a62a75bc_0_81"/>
          <p:cNvSpPr txBox="1"/>
          <p:nvPr>
            <p:ph idx="1" type="subTitle"/>
          </p:nvPr>
        </p:nvSpPr>
        <p:spPr>
          <a:xfrm>
            <a:off x="1358375" y="2250925"/>
            <a:ext cx="6060600" cy="5142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27"/>
              <a:buNone/>
            </a:pPr>
            <a:r>
              <a:rPr b="1" lang="en-US">
                <a:solidFill>
                  <a:schemeClr val="lt1"/>
                </a:solidFill>
                <a:latin typeface="Roboto"/>
                <a:ea typeface="Roboto"/>
                <a:cs typeface="Roboto"/>
                <a:sym typeface="Roboto"/>
              </a:rPr>
              <a:t>Junior Mobile Programmer</a:t>
            </a:r>
            <a:endParaRPr b="1">
              <a:solidFill>
                <a:schemeClr val="lt1"/>
              </a:solidFill>
              <a:latin typeface="Roboto"/>
              <a:ea typeface="Roboto"/>
              <a:cs typeface="Roboto"/>
              <a:sym typeface="Roboto"/>
            </a:endParaRPr>
          </a:p>
        </p:txBody>
      </p:sp>
      <p:sp>
        <p:nvSpPr>
          <p:cNvPr id="189" name="Google Shape;189;g333a62a75bc_0_81"/>
          <p:cNvSpPr txBox="1"/>
          <p:nvPr>
            <p:ph idx="1" type="subTitle"/>
          </p:nvPr>
        </p:nvSpPr>
        <p:spPr>
          <a:xfrm>
            <a:off x="1371300" y="2631925"/>
            <a:ext cx="6635100" cy="5142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ctr">
              <a:lnSpc>
                <a:spcPct val="100000"/>
              </a:lnSpc>
              <a:spcBef>
                <a:spcPts val="0"/>
              </a:spcBef>
              <a:spcAft>
                <a:spcPts val="0"/>
              </a:spcAft>
              <a:buSzPct val="186665"/>
              <a:buNone/>
            </a:pPr>
            <a:r>
              <a:rPr b="1" lang="en-US" sz="2400">
                <a:solidFill>
                  <a:srgbClr val="FFFFFF"/>
                </a:solidFill>
                <a:latin typeface="Roboto"/>
                <a:ea typeface="Roboto"/>
                <a:cs typeface="Roboto"/>
                <a:sym typeface="Roboto"/>
              </a:rPr>
              <a:t>Pertemuan #4- : Merancang Mobile Interface Menggunakan Android Studio</a:t>
            </a:r>
            <a:endParaRPr/>
          </a:p>
        </p:txBody>
      </p:sp>
      <p:sp>
        <p:nvSpPr>
          <p:cNvPr id="190" name="Google Shape;190;g333a62a75bc_0_81"/>
          <p:cNvSpPr txBox="1"/>
          <p:nvPr>
            <p:ph idx="1" type="subTitle"/>
          </p:nvPr>
        </p:nvSpPr>
        <p:spPr>
          <a:xfrm>
            <a:off x="1371300" y="3241525"/>
            <a:ext cx="6297300" cy="5142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2800"/>
              <a:buNone/>
            </a:pPr>
            <a:r>
              <a:rPr b="1" lang="en-US" sz="2400">
                <a:solidFill>
                  <a:srgbClr val="FFFFFF"/>
                </a:solidFill>
                <a:latin typeface="Roboto"/>
                <a:ea typeface="Roboto"/>
                <a:cs typeface="Roboto"/>
                <a:sym typeface="Roboto"/>
              </a:rPr>
              <a:t>Perguruan Tinggi: …</a:t>
            </a:r>
            <a:endParaRPr b="1" sz="2400">
              <a:solidFill>
                <a:srgbClr val="FFFFFF"/>
              </a:solidFill>
              <a:latin typeface="Roboto"/>
              <a:ea typeface="Roboto"/>
              <a:cs typeface="Roboto"/>
              <a:sym typeface="Roboto"/>
            </a:endParaRPr>
          </a:p>
        </p:txBody>
      </p:sp>
      <p:grpSp>
        <p:nvGrpSpPr>
          <p:cNvPr id="191" name="Google Shape;191;g333a62a75bc_0_81"/>
          <p:cNvGrpSpPr/>
          <p:nvPr/>
        </p:nvGrpSpPr>
        <p:grpSpPr>
          <a:xfrm>
            <a:off x="2625147" y="206522"/>
            <a:ext cx="712275" cy="728165"/>
            <a:chOff x="2655627" y="285750"/>
            <a:chExt cx="712275" cy="728165"/>
          </a:xfrm>
        </p:grpSpPr>
        <p:sp>
          <p:nvSpPr>
            <p:cNvPr id="192" name="Google Shape;192;g333a62a75bc_0_81"/>
            <p:cNvSpPr/>
            <p:nvPr/>
          </p:nvSpPr>
          <p:spPr>
            <a:xfrm>
              <a:off x="2655627" y="285750"/>
              <a:ext cx="712275" cy="728165"/>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93" name="Google Shape;193;g333a62a75bc_0_81"/>
            <p:cNvPicPr preferRelativeResize="0"/>
            <p:nvPr/>
          </p:nvPicPr>
          <p:blipFill rotWithShape="1">
            <a:blip r:embed="rId7">
              <a:alphaModFix/>
            </a:blip>
            <a:srcRect b="0" l="0" r="0" t="0"/>
            <a:stretch/>
          </p:blipFill>
          <p:spPr>
            <a:xfrm>
              <a:off x="2655627" y="301640"/>
              <a:ext cx="712275" cy="712275"/>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7" name="Google Shape;277;p10"/>
          <p:cNvSpPr/>
          <p:nvPr/>
        </p:nvSpPr>
        <p:spPr>
          <a:xfrm>
            <a:off x="331181" y="214546"/>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Group View</a:t>
            </a:r>
            <a:endParaRPr b="0" i="0" sz="2800" u="none" cap="none" strike="noStrike">
              <a:solidFill>
                <a:srgbClr val="243A62"/>
              </a:solidFill>
              <a:latin typeface="Arial"/>
              <a:ea typeface="Arial"/>
              <a:cs typeface="Arial"/>
              <a:sym typeface="Arial"/>
            </a:endParaRPr>
          </a:p>
        </p:txBody>
      </p:sp>
      <p:sp>
        <p:nvSpPr>
          <p:cNvPr id="278" name="Google Shape;278;p10"/>
          <p:cNvSpPr/>
          <p:nvPr/>
        </p:nvSpPr>
        <p:spPr>
          <a:xfrm>
            <a:off x="331180" y="949706"/>
            <a:ext cx="8464027" cy="30931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Bentuk ViewGroup yang umum adalah:</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rgbClr val="000000"/>
              </a:buClr>
              <a:buSzPts val="2000"/>
              <a:buFont typeface="Arial"/>
              <a:buChar char="•"/>
            </a:pPr>
            <a:r>
              <a:rPr b="1" i="0" lang="en-US" sz="2000" u="none" cap="none" strike="noStrike">
                <a:solidFill>
                  <a:schemeClr val="dk1"/>
                </a:solidFill>
                <a:latin typeface="Arial"/>
                <a:ea typeface="Arial"/>
                <a:cs typeface="Arial"/>
                <a:sym typeface="Arial"/>
              </a:rPr>
              <a:t>ScrollView	     </a:t>
            </a:r>
            <a:r>
              <a:rPr b="0" i="0" lang="en-US" sz="1800" u="none" cap="none" strike="noStrike">
                <a:solidFill>
                  <a:schemeClr val="dk1"/>
                </a:solidFill>
                <a:latin typeface="Arial"/>
                <a:ea typeface="Arial"/>
                <a:cs typeface="Arial"/>
                <a:sym typeface="Arial"/>
              </a:rPr>
              <a:t>: Adalah group yang terdiri dari satu atau lebih </a:t>
            </a:r>
            <a:endParaRPr b="0" i="0" sz="1400" u="none" cap="none" strike="noStrike">
              <a:solidFill>
                <a:srgbClr val="000000"/>
              </a:solidFill>
              <a:latin typeface="Arial"/>
              <a:ea typeface="Arial"/>
              <a:cs typeface="Arial"/>
              <a:sym typeface="Arial"/>
            </a:endParaRPr>
          </a:p>
          <a:p>
            <a:pPr indent="0" lvl="0" marL="228600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child view yang dapat di scrolling ke atas atau bawah</a:t>
            </a:r>
            <a:endParaRPr b="0" i="0" sz="1800" u="none" cap="none" strike="noStrike">
              <a:solidFill>
                <a:schemeClr val="dk1"/>
              </a:solidFill>
              <a:latin typeface="Arial"/>
              <a:ea typeface="Arial"/>
              <a:cs typeface="Arial"/>
              <a:sym typeface="Arial"/>
            </a:endParaRPr>
          </a:p>
          <a:p>
            <a:pPr indent="-342900" lvl="0" marL="342900" marR="0" rtl="0" algn="just">
              <a:lnSpc>
                <a:spcPct val="150000"/>
              </a:lnSpc>
              <a:spcBef>
                <a:spcPts val="0"/>
              </a:spcBef>
              <a:spcAft>
                <a:spcPts val="0"/>
              </a:spcAft>
              <a:buClr>
                <a:srgbClr val="000000"/>
              </a:buClr>
              <a:buSzPts val="2000"/>
              <a:buFont typeface="Arial"/>
              <a:buChar char="•"/>
            </a:pPr>
            <a:r>
              <a:rPr b="1" i="0" lang="en-US" sz="2000" u="none" cap="none" strike="noStrike">
                <a:solidFill>
                  <a:schemeClr val="dk1"/>
                </a:solidFill>
                <a:latin typeface="Arial"/>
                <a:ea typeface="Arial"/>
                <a:cs typeface="Arial"/>
                <a:sym typeface="Arial"/>
              </a:rPr>
              <a:t>RecyclerView </a:t>
            </a:r>
            <a:r>
              <a:rPr b="0" i="0" lang="en-US" sz="1800" u="none" cap="none" strike="noStrike">
                <a:solidFill>
                  <a:schemeClr val="dk1"/>
                </a:solidFill>
                <a:latin typeface="Arial"/>
                <a:ea typeface="Arial"/>
                <a:cs typeface="Arial"/>
                <a:sym typeface="Arial"/>
              </a:rPr>
              <a:t>: Adalah group yang terdiri dari list view lain atau group </a:t>
            </a:r>
            <a:endParaRPr b="0" i="0" sz="1400" u="none" cap="none" strike="noStrike">
              <a:solidFill>
                <a:srgbClr val="000000"/>
              </a:solidFill>
              <a:latin typeface="Arial"/>
              <a:ea typeface="Arial"/>
              <a:cs typeface="Arial"/>
              <a:sym typeface="Arial"/>
            </a:endParaRPr>
          </a:p>
          <a:p>
            <a:pPr indent="0" lvl="0" marL="2230438"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view yang dapat di scrolling dan juga dapat di tambahkan </a:t>
            </a:r>
            <a:endParaRPr b="0" i="0" sz="1400" u="none" cap="none" strike="noStrike">
              <a:solidFill>
                <a:srgbClr val="000000"/>
              </a:solidFill>
              <a:latin typeface="Arial"/>
              <a:ea typeface="Arial"/>
              <a:cs typeface="Arial"/>
              <a:sym typeface="Arial"/>
            </a:endParaRPr>
          </a:p>
          <a:p>
            <a:pPr indent="0" lvl="0" marL="2230438"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view baru atau menghapus view yang sudah ada secara dinamis</a:t>
            </a:r>
            <a:endParaRPr b="0" i="0" sz="1800" u="none" cap="none" strike="noStrike">
              <a:solidFill>
                <a:schemeClr val="dk1"/>
              </a:solidFill>
              <a:latin typeface="Arial"/>
              <a:ea typeface="Arial"/>
              <a:cs typeface="Arial"/>
              <a:sym typeface="Arial"/>
            </a:endParaRPr>
          </a:p>
        </p:txBody>
      </p:sp>
      <p:sp>
        <p:nvSpPr>
          <p:cNvPr id="279" name="Google Shape;279;p10"/>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5" name="Google Shape;285;p11"/>
          <p:cNvSpPr/>
          <p:nvPr/>
        </p:nvSpPr>
        <p:spPr>
          <a:xfrm>
            <a:off x="331181" y="231963"/>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Layout Group View</a:t>
            </a:r>
            <a:endParaRPr b="0" i="0" sz="2800" u="none" cap="none" strike="noStrike">
              <a:solidFill>
                <a:srgbClr val="243A62"/>
              </a:solidFill>
              <a:latin typeface="Arial"/>
              <a:ea typeface="Arial"/>
              <a:cs typeface="Arial"/>
              <a:sym typeface="Arial"/>
            </a:endParaRPr>
          </a:p>
        </p:txBody>
      </p:sp>
      <p:sp>
        <p:nvSpPr>
          <p:cNvPr id="286" name="Google Shape;286;p11"/>
          <p:cNvSpPr/>
          <p:nvPr/>
        </p:nvSpPr>
        <p:spPr>
          <a:xfrm>
            <a:off x="331180" y="3401549"/>
            <a:ext cx="8464027" cy="92328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Keterangan</a:t>
            </a:r>
            <a:endParaRPr b="0" i="0" sz="1800" u="none" cap="none" strike="noStrike">
              <a:solidFill>
                <a:schemeClr val="dk1"/>
              </a:solidFill>
              <a:latin typeface="Arial"/>
              <a:ea typeface="Arial"/>
              <a:cs typeface="Arial"/>
              <a:sym typeface="Arial"/>
            </a:endParaRPr>
          </a:p>
          <a:p>
            <a:pPr indent="-457200" lvl="0" marL="45720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Arial"/>
                <a:ea typeface="Arial"/>
                <a:cs typeface="Arial"/>
                <a:sym typeface="Arial"/>
              </a:rPr>
              <a:t>Root view group (view group paling utama)</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Arial"/>
                <a:ea typeface="Arial"/>
                <a:cs typeface="Arial"/>
                <a:sym typeface="Arial"/>
              </a:rPr>
              <a:t>View Group atau view yang merupakan anak dari viewgroup root</a:t>
            </a:r>
            <a:endParaRPr b="0" i="0" sz="1400" u="none" cap="none" strike="noStrike">
              <a:solidFill>
                <a:srgbClr val="000000"/>
              </a:solidFill>
              <a:latin typeface="Arial"/>
              <a:ea typeface="Arial"/>
              <a:cs typeface="Arial"/>
              <a:sym typeface="Arial"/>
            </a:endParaRPr>
          </a:p>
        </p:txBody>
      </p:sp>
      <p:pic>
        <p:nvPicPr>
          <p:cNvPr id="287" name="Google Shape;287;p11"/>
          <p:cNvPicPr preferRelativeResize="0"/>
          <p:nvPr/>
        </p:nvPicPr>
        <p:blipFill rotWithShape="1">
          <a:blip r:embed="rId3">
            <a:alphaModFix/>
          </a:blip>
          <a:srcRect b="0" l="0" r="0" t="0"/>
          <a:stretch/>
        </p:blipFill>
        <p:spPr>
          <a:xfrm>
            <a:off x="1428022" y="775877"/>
            <a:ext cx="6270342" cy="2656594"/>
          </a:xfrm>
          <a:prstGeom prst="rect">
            <a:avLst/>
          </a:prstGeom>
          <a:noFill/>
          <a:ln>
            <a:noFill/>
          </a:ln>
        </p:spPr>
      </p:pic>
      <p:sp>
        <p:nvSpPr>
          <p:cNvPr id="288" name="Google Shape;288;p11"/>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2"/>
          <p:cNvSpPr txBox="1"/>
          <p:nvPr/>
        </p:nvSpPr>
        <p:spPr>
          <a:xfrm>
            <a:off x="-707950" y="266798"/>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4" name="Google Shape;294;p12"/>
          <p:cNvSpPr/>
          <p:nvPr/>
        </p:nvSpPr>
        <p:spPr>
          <a:xfrm>
            <a:off x="331181" y="266798"/>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43A62"/>
                </a:solidFill>
                <a:latin typeface="Arial"/>
                <a:ea typeface="Arial"/>
                <a:cs typeface="Arial"/>
                <a:sym typeface="Arial"/>
              </a:rPr>
              <a:t>Pengenalan Layout dan Merancang Layout</a:t>
            </a:r>
            <a:endParaRPr b="0" i="0" sz="2000" u="none" cap="none" strike="noStrike">
              <a:solidFill>
                <a:srgbClr val="243A62"/>
              </a:solidFill>
              <a:latin typeface="Arial"/>
              <a:ea typeface="Arial"/>
              <a:cs typeface="Arial"/>
              <a:sym typeface="Arial"/>
            </a:endParaRPr>
          </a:p>
        </p:txBody>
      </p:sp>
      <p:sp>
        <p:nvSpPr>
          <p:cNvPr id="295" name="Google Shape;295;p12"/>
          <p:cNvSpPr/>
          <p:nvPr/>
        </p:nvSpPr>
        <p:spPr>
          <a:xfrm>
            <a:off x="331180" y="847172"/>
            <a:ext cx="8464027" cy="3139281"/>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Beberapa ViewGroup sudah dirancang dalam bentuk Layout yang akan menjadi parent dari sebuah view atau groupview</a:t>
            </a:r>
            <a:endParaRPr b="0" i="0" sz="1800" u="none" cap="none" strike="noStrike">
              <a:solidFill>
                <a:schemeClr val="dk1"/>
              </a:solidFill>
              <a:latin typeface="Arial"/>
              <a:ea typeface="Arial"/>
              <a:cs typeface="Arial"/>
              <a:sym typeface="Arial"/>
            </a:endParaRPr>
          </a:p>
          <a:p>
            <a:pPr indent="-342900" lvl="0" marL="342900" marR="0" rtl="0" algn="just">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Layout adalah tata letak komponen, </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Layout berfugsi untuk mengatur antarmuka aplikasi dan posisi penempatan komponen seperti tombol atau text.</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Layout pada Android Studio disimpan dalam bentuk file XML, dalam path </a:t>
            </a:r>
            <a:r>
              <a:rPr b="1" i="0" lang="en-US" sz="2400" u="none" cap="none" strike="noStrike">
                <a:solidFill>
                  <a:schemeClr val="dk1"/>
                </a:solidFill>
                <a:latin typeface="Arial"/>
                <a:ea typeface="Arial"/>
                <a:cs typeface="Arial"/>
                <a:sym typeface="Arial"/>
              </a:rPr>
              <a:t>/res/layout </a:t>
            </a:r>
            <a:r>
              <a:rPr b="0" i="0" lang="en-US" sz="1800" u="none" cap="none" strike="noStrike">
                <a:solidFill>
                  <a:schemeClr val="dk1"/>
                </a:solidFill>
                <a:latin typeface="Arial"/>
                <a:ea typeface="Arial"/>
                <a:cs typeface="Arial"/>
                <a:sym typeface="Arial"/>
              </a:rPr>
              <a:t>folder</a:t>
            </a:r>
            <a:endParaRPr b="0" i="0" sz="1400" u="none" cap="none" strike="noStrike">
              <a:solidFill>
                <a:srgbClr val="000000"/>
              </a:solidFill>
              <a:latin typeface="Arial"/>
              <a:ea typeface="Arial"/>
              <a:cs typeface="Arial"/>
              <a:sym typeface="Arial"/>
            </a:endParaRPr>
          </a:p>
        </p:txBody>
      </p:sp>
      <p:sp>
        <p:nvSpPr>
          <p:cNvPr id="296" name="Google Shape;296;p12"/>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3"/>
          <p:cNvSpPr txBox="1"/>
          <p:nvPr/>
        </p:nvSpPr>
        <p:spPr>
          <a:xfrm>
            <a:off x="-707950" y="258089"/>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2" name="Google Shape;302;p13"/>
          <p:cNvSpPr/>
          <p:nvPr/>
        </p:nvSpPr>
        <p:spPr>
          <a:xfrm>
            <a:off x="331181" y="258089"/>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43A62"/>
                </a:solidFill>
                <a:latin typeface="Arial"/>
                <a:ea typeface="Arial"/>
                <a:cs typeface="Arial"/>
                <a:sym typeface="Arial"/>
              </a:rPr>
              <a:t>Pengenalan Layout dan Merancang Layout</a:t>
            </a:r>
            <a:endParaRPr b="0" i="0" sz="2000" u="none" cap="none" strike="noStrike">
              <a:solidFill>
                <a:srgbClr val="243A62"/>
              </a:solidFill>
              <a:latin typeface="Arial"/>
              <a:ea typeface="Arial"/>
              <a:cs typeface="Arial"/>
              <a:sym typeface="Arial"/>
            </a:endParaRPr>
          </a:p>
        </p:txBody>
      </p:sp>
      <p:sp>
        <p:nvSpPr>
          <p:cNvPr id="303" name="Google Shape;303;p13"/>
          <p:cNvSpPr/>
          <p:nvPr/>
        </p:nvSpPr>
        <p:spPr>
          <a:xfrm>
            <a:off x="331180" y="838463"/>
            <a:ext cx="8464027" cy="3831778"/>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Beberapa jenis layout pada Android Studio yaitu:</a:t>
            </a:r>
            <a:endParaRPr b="0" i="0" sz="1400" u="none" cap="none" strike="noStrike">
              <a:solidFill>
                <a:srgbClr val="000000"/>
              </a:solidFill>
              <a:latin typeface="Arial"/>
              <a:ea typeface="Arial"/>
              <a:cs typeface="Arial"/>
              <a:sym typeface="Arial"/>
            </a:endParaRPr>
          </a:p>
          <a:p>
            <a:pPr indent="-342900" lvl="1" marL="800100" marR="0" rtl="0" algn="just">
              <a:lnSpc>
                <a:spcPct val="15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Arial"/>
                <a:ea typeface="Arial"/>
                <a:cs typeface="Arial"/>
                <a:sym typeface="Arial"/>
              </a:rPr>
              <a:t>Linear Layout</a:t>
            </a:r>
            <a:endParaRPr b="0" i="0" sz="1400" u="none" cap="none" strike="noStrike">
              <a:solidFill>
                <a:srgbClr val="000000"/>
              </a:solidFill>
              <a:latin typeface="Arial"/>
              <a:ea typeface="Arial"/>
              <a:cs typeface="Arial"/>
              <a:sym typeface="Arial"/>
            </a:endParaRPr>
          </a:p>
          <a:p>
            <a:pPr indent="-342900" lvl="1" marL="800100" marR="0" rtl="0" algn="just">
              <a:lnSpc>
                <a:spcPct val="15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Arial"/>
                <a:ea typeface="Arial"/>
                <a:cs typeface="Arial"/>
                <a:sym typeface="Arial"/>
              </a:rPr>
              <a:t>Relative Layout</a:t>
            </a:r>
            <a:endParaRPr b="0" i="0" sz="1400" u="none" cap="none" strike="noStrike">
              <a:solidFill>
                <a:srgbClr val="000000"/>
              </a:solidFill>
              <a:latin typeface="Arial"/>
              <a:ea typeface="Arial"/>
              <a:cs typeface="Arial"/>
              <a:sym typeface="Arial"/>
            </a:endParaRPr>
          </a:p>
          <a:p>
            <a:pPr indent="-342900" lvl="1" marL="800100" marR="0" rtl="0" algn="just">
              <a:lnSpc>
                <a:spcPct val="15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Arial"/>
                <a:ea typeface="Arial"/>
                <a:cs typeface="Arial"/>
                <a:sym typeface="Arial"/>
              </a:rPr>
              <a:t>Constraint Layout</a:t>
            </a:r>
            <a:endParaRPr b="0" i="0" sz="1400" u="none" cap="none" strike="noStrike">
              <a:solidFill>
                <a:srgbClr val="000000"/>
              </a:solidFill>
              <a:latin typeface="Arial"/>
              <a:ea typeface="Arial"/>
              <a:cs typeface="Arial"/>
              <a:sym typeface="Arial"/>
            </a:endParaRPr>
          </a:p>
          <a:p>
            <a:pPr indent="-342900" lvl="1" marL="800100" marR="0" rtl="0" algn="just">
              <a:lnSpc>
                <a:spcPct val="15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Arial"/>
                <a:ea typeface="Arial"/>
                <a:cs typeface="Arial"/>
                <a:sym typeface="Arial"/>
              </a:rPr>
              <a:t>Table Layout</a:t>
            </a:r>
            <a:endParaRPr b="0" i="0" sz="1400" u="none" cap="none" strike="noStrike">
              <a:solidFill>
                <a:srgbClr val="000000"/>
              </a:solidFill>
              <a:latin typeface="Arial"/>
              <a:ea typeface="Arial"/>
              <a:cs typeface="Arial"/>
              <a:sym typeface="Arial"/>
            </a:endParaRPr>
          </a:p>
          <a:p>
            <a:pPr indent="-342900" lvl="1" marL="800100" marR="0" rtl="0" algn="just">
              <a:lnSpc>
                <a:spcPct val="15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Arial"/>
                <a:ea typeface="Arial"/>
                <a:cs typeface="Arial"/>
                <a:sym typeface="Arial"/>
              </a:rPr>
              <a:t>Absolute Layout</a:t>
            </a:r>
            <a:endParaRPr b="0" i="0" sz="1400" u="none" cap="none" strike="noStrike">
              <a:solidFill>
                <a:srgbClr val="000000"/>
              </a:solidFill>
              <a:latin typeface="Arial"/>
              <a:ea typeface="Arial"/>
              <a:cs typeface="Arial"/>
              <a:sym typeface="Arial"/>
            </a:endParaRPr>
          </a:p>
          <a:p>
            <a:pPr indent="-342900" lvl="1" marL="800100" marR="0" rtl="0" algn="just">
              <a:lnSpc>
                <a:spcPct val="15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Arial"/>
                <a:ea typeface="Arial"/>
                <a:cs typeface="Arial"/>
                <a:sym typeface="Arial"/>
              </a:rPr>
              <a:t>Frame Layout</a:t>
            </a:r>
            <a:endParaRPr b="0" i="0" sz="1400" u="none" cap="none" strike="noStrike">
              <a:solidFill>
                <a:srgbClr val="000000"/>
              </a:solidFill>
              <a:latin typeface="Arial"/>
              <a:ea typeface="Arial"/>
              <a:cs typeface="Arial"/>
              <a:sym typeface="Arial"/>
            </a:endParaRPr>
          </a:p>
          <a:p>
            <a:pPr indent="-342900" lvl="1" marL="800100" marR="0" rtl="0" algn="just">
              <a:lnSpc>
                <a:spcPct val="15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Arial"/>
                <a:ea typeface="Arial"/>
                <a:cs typeface="Arial"/>
                <a:sym typeface="Arial"/>
              </a:rPr>
              <a:t>Grid Layout</a:t>
            </a:r>
            <a:endParaRPr b="0" i="0" sz="1400" u="none" cap="none" strike="noStrike">
              <a:solidFill>
                <a:srgbClr val="000000"/>
              </a:solidFill>
              <a:latin typeface="Arial"/>
              <a:ea typeface="Arial"/>
              <a:cs typeface="Arial"/>
              <a:sym typeface="Arial"/>
            </a:endParaRPr>
          </a:p>
          <a:p>
            <a:pPr indent="-342900" lvl="1" marL="800100" marR="0" rtl="0" algn="just">
              <a:lnSpc>
                <a:spcPct val="15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Arial"/>
                <a:ea typeface="Arial"/>
                <a:cs typeface="Arial"/>
                <a:sym typeface="Arial"/>
              </a:rPr>
              <a:t>List View</a:t>
            </a:r>
            <a:endParaRPr b="0" i="0" sz="1400" u="none" cap="none" strike="noStrike">
              <a:solidFill>
                <a:srgbClr val="000000"/>
              </a:solidFill>
              <a:latin typeface="Arial"/>
              <a:ea typeface="Arial"/>
              <a:cs typeface="Arial"/>
              <a:sym typeface="Arial"/>
            </a:endParaRPr>
          </a:p>
        </p:txBody>
      </p:sp>
      <p:sp>
        <p:nvSpPr>
          <p:cNvPr id="304" name="Google Shape;304;p13"/>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4"/>
          <p:cNvSpPr txBox="1"/>
          <p:nvPr/>
        </p:nvSpPr>
        <p:spPr>
          <a:xfrm>
            <a:off x="-707950" y="21454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0" name="Google Shape;310;p14"/>
          <p:cNvSpPr/>
          <p:nvPr/>
        </p:nvSpPr>
        <p:spPr>
          <a:xfrm>
            <a:off x="331181" y="214546"/>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Layout</a:t>
            </a:r>
            <a:endParaRPr b="0" i="0" sz="2800" u="none" cap="none" strike="noStrike">
              <a:solidFill>
                <a:srgbClr val="243A62"/>
              </a:solidFill>
              <a:latin typeface="Arial"/>
              <a:ea typeface="Arial"/>
              <a:cs typeface="Arial"/>
              <a:sym typeface="Arial"/>
            </a:endParaRPr>
          </a:p>
        </p:txBody>
      </p:sp>
      <p:sp>
        <p:nvSpPr>
          <p:cNvPr id="311" name="Google Shape;311;p14"/>
          <p:cNvSpPr txBox="1"/>
          <p:nvPr/>
        </p:nvSpPr>
        <p:spPr>
          <a:xfrm>
            <a:off x="1126743" y="1005674"/>
            <a:ext cx="4054031" cy="307777"/>
          </a:xfrm>
          <a:prstGeom prst="rect">
            <a:avLst/>
          </a:prstGeom>
          <a:noFill/>
          <a:ln>
            <a:noFill/>
          </a:ln>
        </p:spPr>
        <p:txBody>
          <a:bodyPr anchorCtr="0" anchor="t" bIns="45700" lIns="91425" spcFirstLastPara="1" rIns="91425" wrap="square" tIns="45700">
            <a:spAutoFit/>
          </a:bodyPr>
          <a:lstStyle/>
          <a:p>
            <a:pPr indent="-342900" lvl="1" marL="342900" marR="0" rtl="0" algn="l">
              <a:lnSpc>
                <a:spcPct val="100000"/>
              </a:lnSpc>
              <a:spcBef>
                <a:spcPts val="0"/>
              </a:spcBef>
              <a:spcAft>
                <a:spcPts val="0"/>
              </a:spcAft>
              <a:buClr>
                <a:srgbClr val="000000"/>
              </a:buClr>
              <a:buSzPts val="1400"/>
              <a:buFont typeface="Arial"/>
              <a:buAutoNum type="alphaLcPeriod"/>
            </a:pPr>
            <a:r>
              <a:rPr b="1" i="0" lang="en-US" sz="1400" u="none" cap="none" strike="noStrike">
                <a:solidFill>
                  <a:schemeClr val="dk1"/>
                </a:solidFill>
                <a:latin typeface="Arial"/>
                <a:ea typeface="Arial"/>
                <a:cs typeface="Arial"/>
                <a:sym typeface="Arial"/>
              </a:rPr>
              <a:t>Linear Layout</a:t>
            </a:r>
            <a:endParaRPr b="0" i="0" sz="1050" u="none" cap="none" strike="noStrike">
              <a:solidFill>
                <a:schemeClr val="dk1"/>
              </a:solidFill>
              <a:latin typeface="Arial"/>
              <a:ea typeface="Arial"/>
              <a:cs typeface="Arial"/>
              <a:sym typeface="Arial"/>
            </a:endParaRPr>
          </a:p>
        </p:txBody>
      </p:sp>
      <p:pic>
        <p:nvPicPr>
          <p:cNvPr id="312" name="Google Shape;312;p14"/>
          <p:cNvPicPr preferRelativeResize="0"/>
          <p:nvPr/>
        </p:nvPicPr>
        <p:blipFill rotWithShape="1">
          <a:blip r:embed="rId3">
            <a:alphaModFix/>
          </a:blip>
          <a:srcRect b="0" l="0" r="0" t="0"/>
          <a:stretch/>
        </p:blipFill>
        <p:spPr>
          <a:xfrm>
            <a:off x="1302469" y="1507933"/>
            <a:ext cx="1350345" cy="1379699"/>
          </a:xfrm>
          <a:prstGeom prst="rect">
            <a:avLst/>
          </a:prstGeom>
          <a:noFill/>
          <a:ln>
            <a:noFill/>
          </a:ln>
        </p:spPr>
      </p:pic>
      <p:pic>
        <p:nvPicPr>
          <p:cNvPr id="313" name="Google Shape;313;p14"/>
          <p:cNvPicPr preferRelativeResize="0"/>
          <p:nvPr/>
        </p:nvPicPr>
        <p:blipFill rotWithShape="1">
          <a:blip r:embed="rId3">
            <a:alphaModFix/>
          </a:blip>
          <a:srcRect b="0" l="0" r="0" t="0"/>
          <a:stretch/>
        </p:blipFill>
        <p:spPr>
          <a:xfrm rot="5400000">
            <a:off x="1259625" y="3405388"/>
            <a:ext cx="1456679" cy="1425686"/>
          </a:xfrm>
          <a:prstGeom prst="rect">
            <a:avLst/>
          </a:prstGeom>
          <a:noFill/>
          <a:ln>
            <a:noFill/>
          </a:ln>
        </p:spPr>
      </p:pic>
      <p:sp>
        <p:nvSpPr>
          <p:cNvPr id="314" name="Google Shape;314;p14"/>
          <p:cNvSpPr txBox="1"/>
          <p:nvPr/>
        </p:nvSpPr>
        <p:spPr>
          <a:xfrm>
            <a:off x="2652814" y="1945201"/>
            <a:ext cx="2180054" cy="307777"/>
          </a:xfrm>
          <a:prstGeom prst="rect">
            <a:avLst/>
          </a:prstGeom>
          <a:noFill/>
          <a:ln>
            <a:noFill/>
          </a:ln>
        </p:spPr>
        <p:txBody>
          <a:bodyPr anchorCtr="0" anchor="t" bIns="45700" lIns="91425" spcFirstLastPara="1" rIns="91425" wrap="square" tIns="45700">
            <a:spAutoFit/>
          </a:bodyPr>
          <a:lstStyle/>
          <a:p>
            <a:pPr indent="0" lvl="1"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LinearLayout </a:t>
            </a:r>
            <a:r>
              <a:rPr b="0" i="0" lang="en-US" sz="1050" u="none" cap="none" strike="noStrike">
                <a:solidFill>
                  <a:schemeClr val="dk1"/>
                </a:solidFill>
                <a:latin typeface="Arial"/>
                <a:ea typeface="Arial"/>
                <a:cs typeface="Arial"/>
                <a:sym typeface="Arial"/>
              </a:rPr>
              <a:t>Horizontal</a:t>
            </a:r>
            <a:endParaRPr b="0" i="0" sz="1400" u="none" cap="none" strike="noStrike">
              <a:solidFill>
                <a:srgbClr val="000000"/>
              </a:solidFill>
              <a:latin typeface="Arial"/>
              <a:ea typeface="Arial"/>
              <a:cs typeface="Arial"/>
              <a:sym typeface="Arial"/>
            </a:endParaRPr>
          </a:p>
        </p:txBody>
      </p:sp>
      <p:sp>
        <p:nvSpPr>
          <p:cNvPr id="315" name="Google Shape;315;p14"/>
          <p:cNvSpPr txBox="1"/>
          <p:nvPr/>
        </p:nvSpPr>
        <p:spPr>
          <a:xfrm>
            <a:off x="2778961" y="3810454"/>
            <a:ext cx="2180054" cy="307777"/>
          </a:xfrm>
          <a:prstGeom prst="rect">
            <a:avLst/>
          </a:prstGeom>
          <a:noFill/>
          <a:ln>
            <a:noFill/>
          </a:ln>
        </p:spPr>
        <p:txBody>
          <a:bodyPr anchorCtr="0" anchor="t" bIns="45700" lIns="91425" spcFirstLastPara="1" rIns="91425" wrap="square" tIns="45700">
            <a:spAutoFit/>
          </a:bodyPr>
          <a:lstStyle/>
          <a:p>
            <a:pPr indent="0" lvl="1"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LinearLayout </a:t>
            </a:r>
            <a:r>
              <a:rPr b="0" i="0" lang="en-US" sz="1050" u="none" cap="none" strike="noStrike">
                <a:solidFill>
                  <a:schemeClr val="dk1"/>
                </a:solidFill>
                <a:latin typeface="Arial"/>
                <a:ea typeface="Arial"/>
                <a:cs typeface="Arial"/>
                <a:sym typeface="Arial"/>
              </a:rPr>
              <a:t>Vertical</a:t>
            </a:r>
            <a:endParaRPr b="0" i="0" sz="1400" u="none" cap="none" strike="noStrike">
              <a:solidFill>
                <a:srgbClr val="000000"/>
              </a:solidFill>
              <a:latin typeface="Arial"/>
              <a:ea typeface="Arial"/>
              <a:cs typeface="Arial"/>
              <a:sym typeface="Arial"/>
            </a:endParaRPr>
          </a:p>
        </p:txBody>
      </p:sp>
      <p:sp>
        <p:nvSpPr>
          <p:cNvPr id="316" name="Google Shape;316;p14"/>
          <p:cNvSpPr txBox="1"/>
          <p:nvPr/>
        </p:nvSpPr>
        <p:spPr>
          <a:xfrm>
            <a:off x="4662263" y="983668"/>
            <a:ext cx="3001898" cy="307777"/>
          </a:xfrm>
          <a:prstGeom prst="rect">
            <a:avLst/>
          </a:prstGeom>
          <a:noFill/>
          <a:ln>
            <a:noFill/>
          </a:ln>
        </p:spPr>
        <p:txBody>
          <a:bodyPr anchorCtr="0" anchor="t" bIns="45700" lIns="91425" spcFirstLastPara="1" rIns="91425" wrap="square" tIns="45700">
            <a:spAutoFit/>
          </a:bodyPr>
          <a:lstStyle/>
          <a:p>
            <a:pPr indent="-269875" lvl="1" marL="269875"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b. Relative Layout</a:t>
            </a:r>
            <a:endParaRPr b="0" i="0" sz="1050" u="none" cap="none" strike="noStrike">
              <a:solidFill>
                <a:schemeClr val="dk1"/>
              </a:solidFill>
              <a:latin typeface="Arial"/>
              <a:ea typeface="Arial"/>
              <a:cs typeface="Arial"/>
              <a:sym typeface="Arial"/>
            </a:endParaRPr>
          </a:p>
        </p:txBody>
      </p:sp>
      <p:pic>
        <p:nvPicPr>
          <p:cNvPr id="317" name="Google Shape;317;p14"/>
          <p:cNvPicPr preferRelativeResize="0"/>
          <p:nvPr/>
        </p:nvPicPr>
        <p:blipFill rotWithShape="1">
          <a:blip r:embed="rId4">
            <a:alphaModFix/>
          </a:blip>
          <a:srcRect b="0" l="0" r="0" t="0"/>
          <a:stretch/>
        </p:blipFill>
        <p:spPr>
          <a:xfrm>
            <a:off x="4773245" y="1507933"/>
            <a:ext cx="1590209" cy="3188069"/>
          </a:xfrm>
          <a:prstGeom prst="rect">
            <a:avLst/>
          </a:prstGeom>
          <a:noFill/>
          <a:ln>
            <a:noFill/>
          </a:ln>
        </p:spPr>
      </p:pic>
      <p:sp>
        <p:nvSpPr>
          <p:cNvPr id="318" name="Google Shape;318;p14"/>
          <p:cNvSpPr txBox="1"/>
          <p:nvPr/>
        </p:nvSpPr>
        <p:spPr>
          <a:xfrm>
            <a:off x="6739267" y="1867327"/>
            <a:ext cx="2204528" cy="1600438"/>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Setiap komponen yang terpasang pada relative layout posisinya akan mengikuti atau bergantung pada komponen lainnya yang berdekatan</a:t>
            </a:r>
            <a:endParaRPr b="0" i="0" sz="1050" u="none" cap="none" strike="noStrike">
              <a:solidFill>
                <a:schemeClr val="dk1"/>
              </a:solidFill>
              <a:latin typeface="Arial"/>
              <a:ea typeface="Arial"/>
              <a:cs typeface="Arial"/>
              <a:sym typeface="Arial"/>
            </a:endParaRPr>
          </a:p>
        </p:txBody>
      </p:sp>
      <p:sp>
        <p:nvSpPr>
          <p:cNvPr id="319" name="Google Shape;319;p14"/>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5"/>
          <p:cNvSpPr txBox="1"/>
          <p:nvPr/>
        </p:nvSpPr>
        <p:spPr>
          <a:xfrm>
            <a:off x="-707950" y="24067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5" name="Google Shape;325;p15"/>
          <p:cNvSpPr/>
          <p:nvPr/>
        </p:nvSpPr>
        <p:spPr>
          <a:xfrm>
            <a:off x="331181" y="24067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Layout</a:t>
            </a:r>
            <a:endParaRPr b="0" i="0" sz="2800" u="none" cap="none" strike="noStrike">
              <a:solidFill>
                <a:srgbClr val="243A62"/>
              </a:solidFill>
              <a:latin typeface="Arial"/>
              <a:ea typeface="Arial"/>
              <a:cs typeface="Arial"/>
              <a:sym typeface="Arial"/>
            </a:endParaRPr>
          </a:p>
        </p:txBody>
      </p:sp>
      <p:sp>
        <p:nvSpPr>
          <p:cNvPr id="326" name="Google Shape;326;p15"/>
          <p:cNvSpPr/>
          <p:nvPr/>
        </p:nvSpPr>
        <p:spPr>
          <a:xfrm>
            <a:off x="331181" y="821044"/>
            <a:ext cx="4240820" cy="170812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rgbClr val="000000"/>
              </a:buClr>
              <a:buSzPts val="1400"/>
              <a:buFont typeface="Arial"/>
              <a:buChar char="•"/>
            </a:pPr>
            <a:r>
              <a:rPr b="1" i="0" lang="en-US" sz="1400" u="none" cap="none" strike="noStrike">
                <a:solidFill>
                  <a:schemeClr val="dk1"/>
                </a:solidFill>
                <a:latin typeface="Arial"/>
                <a:ea typeface="Arial"/>
                <a:cs typeface="Arial"/>
                <a:sym typeface="Arial"/>
              </a:rPr>
              <a:t>Constraint Layout </a:t>
            </a:r>
            <a:r>
              <a:rPr b="0" i="0" lang="en-US" sz="1400" u="none" cap="none" strike="noStrike">
                <a:solidFill>
                  <a:schemeClr val="dk1"/>
                </a:solidFill>
                <a:latin typeface="Arial"/>
                <a:ea typeface="Arial"/>
                <a:cs typeface="Arial"/>
                <a:sym typeface="Arial"/>
              </a:rPr>
              <a:t>adalah group dari child view yang mengunakan anchor points, edges dan guidelines untuk mengontrol bagaimana view di posisikan secara relative dengan elemen lainnya pada layout.</a:t>
            </a:r>
            <a:endParaRPr b="0" i="0" sz="1400" u="none" cap="none" strike="noStrike">
              <a:solidFill>
                <a:srgbClr val="000000"/>
              </a:solidFill>
              <a:latin typeface="Arial"/>
              <a:ea typeface="Arial"/>
              <a:cs typeface="Arial"/>
              <a:sym typeface="Arial"/>
            </a:endParaRPr>
          </a:p>
        </p:txBody>
      </p:sp>
      <p:sp>
        <p:nvSpPr>
          <p:cNvPr id="327" name="Google Shape;327;p15"/>
          <p:cNvSpPr txBox="1"/>
          <p:nvPr/>
        </p:nvSpPr>
        <p:spPr>
          <a:xfrm>
            <a:off x="4895947" y="843970"/>
            <a:ext cx="5131569" cy="307777"/>
          </a:xfrm>
          <a:prstGeom prst="rect">
            <a:avLst/>
          </a:prstGeom>
          <a:noFill/>
          <a:ln>
            <a:noFill/>
          </a:ln>
        </p:spPr>
        <p:txBody>
          <a:bodyPr anchorCtr="0" anchor="t" bIns="45700" lIns="91425" spcFirstLastPara="1" rIns="91425" wrap="square" tIns="45700">
            <a:spAutoFit/>
          </a:bodyPr>
          <a:lstStyle/>
          <a:p>
            <a:pPr indent="-269875" lvl="1" marL="269875"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d. Table Layout</a:t>
            </a:r>
            <a:endParaRPr b="0" i="0" sz="1400" u="none" cap="none" strike="noStrike">
              <a:solidFill>
                <a:srgbClr val="000000"/>
              </a:solidFill>
              <a:latin typeface="Arial"/>
              <a:ea typeface="Arial"/>
              <a:cs typeface="Arial"/>
              <a:sym typeface="Arial"/>
            </a:endParaRPr>
          </a:p>
        </p:txBody>
      </p:sp>
      <p:sp>
        <p:nvSpPr>
          <p:cNvPr id="328" name="Google Shape;328;p15"/>
          <p:cNvSpPr txBox="1"/>
          <p:nvPr/>
        </p:nvSpPr>
        <p:spPr>
          <a:xfrm>
            <a:off x="6435980" y="1675104"/>
            <a:ext cx="2376839" cy="1384995"/>
          </a:xfrm>
          <a:prstGeom prst="rect">
            <a:avLst/>
          </a:prstGeom>
          <a:noFill/>
          <a:ln>
            <a:noFill/>
          </a:ln>
        </p:spPr>
        <p:txBody>
          <a:bodyPr anchorCtr="0" anchor="t" bIns="45700" lIns="91425" spcFirstLastPara="1" rIns="91425" wrap="square" tIns="45700">
            <a:spAutoFit/>
          </a:bodyPr>
          <a:lstStyle/>
          <a:p>
            <a:pPr indent="0" lvl="1"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Komponen yang terpasang dalam bentuk baris dan kolom biasanya memiliki ukuran yang sama antara lebar atau tinggi dari masing-masing komponen</a:t>
            </a:r>
            <a:endParaRPr b="0" i="0" sz="1050" u="none" cap="none" strike="noStrike">
              <a:solidFill>
                <a:schemeClr val="dk1"/>
              </a:solidFill>
              <a:latin typeface="Arial"/>
              <a:ea typeface="Arial"/>
              <a:cs typeface="Arial"/>
              <a:sym typeface="Arial"/>
            </a:endParaRPr>
          </a:p>
        </p:txBody>
      </p:sp>
      <p:pic>
        <p:nvPicPr>
          <p:cNvPr id="329" name="Google Shape;329;p15"/>
          <p:cNvPicPr preferRelativeResize="0"/>
          <p:nvPr/>
        </p:nvPicPr>
        <p:blipFill rotWithShape="1">
          <a:blip r:embed="rId3">
            <a:alphaModFix/>
          </a:blip>
          <a:srcRect b="0" l="0" r="0" t="0"/>
          <a:stretch/>
        </p:blipFill>
        <p:spPr>
          <a:xfrm>
            <a:off x="4719640" y="1354978"/>
            <a:ext cx="1651540" cy="2218129"/>
          </a:xfrm>
          <a:prstGeom prst="rect">
            <a:avLst/>
          </a:prstGeom>
          <a:noFill/>
          <a:ln>
            <a:noFill/>
          </a:ln>
        </p:spPr>
      </p:pic>
      <p:sp>
        <p:nvSpPr>
          <p:cNvPr id="330" name="Google Shape;330;p15"/>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6"/>
          <p:cNvSpPr txBox="1"/>
          <p:nvPr/>
        </p:nvSpPr>
        <p:spPr>
          <a:xfrm>
            <a:off x="-707950" y="231963"/>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6" name="Google Shape;336;p16"/>
          <p:cNvSpPr/>
          <p:nvPr/>
        </p:nvSpPr>
        <p:spPr>
          <a:xfrm>
            <a:off x="331181" y="231963"/>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Layout</a:t>
            </a:r>
            <a:endParaRPr b="0" i="0" sz="2800" u="none" cap="none" strike="noStrike">
              <a:solidFill>
                <a:srgbClr val="243A62"/>
              </a:solidFill>
              <a:latin typeface="Arial"/>
              <a:ea typeface="Arial"/>
              <a:cs typeface="Arial"/>
              <a:sym typeface="Arial"/>
            </a:endParaRPr>
          </a:p>
        </p:txBody>
      </p:sp>
      <p:sp>
        <p:nvSpPr>
          <p:cNvPr id="337" name="Google Shape;337;p16"/>
          <p:cNvSpPr txBox="1"/>
          <p:nvPr/>
        </p:nvSpPr>
        <p:spPr>
          <a:xfrm>
            <a:off x="729849" y="815911"/>
            <a:ext cx="2433960" cy="276999"/>
          </a:xfrm>
          <a:prstGeom prst="rect">
            <a:avLst/>
          </a:prstGeom>
          <a:noFill/>
          <a:ln>
            <a:noFill/>
          </a:ln>
        </p:spPr>
        <p:txBody>
          <a:bodyPr anchorCtr="0" anchor="t" bIns="45700" lIns="91425" spcFirstLastPara="1" rIns="91425" wrap="square" tIns="45700">
            <a:spAutoFit/>
          </a:bodyPr>
          <a:lstStyle/>
          <a:p>
            <a:pPr indent="-269875" lvl="1" marL="269875"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e. Absolute Layout</a:t>
            </a:r>
            <a:endParaRPr b="0" i="0" sz="1200" u="none" cap="none" strike="noStrike">
              <a:solidFill>
                <a:schemeClr val="dk1"/>
              </a:solidFill>
              <a:latin typeface="Arial"/>
              <a:ea typeface="Arial"/>
              <a:cs typeface="Arial"/>
              <a:sym typeface="Arial"/>
            </a:endParaRPr>
          </a:p>
        </p:txBody>
      </p:sp>
      <p:sp>
        <p:nvSpPr>
          <p:cNvPr id="338" name="Google Shape;338;p16"/>
          <p:cNvSpPr txBox="1"/>
          <p:nvPr/>
        </p:nvSpPr>
        <p:spPr>
          <a:xfrm>
            <a:off x="5107770" y="816714"/>
            <a:ext cx="2343965" cy="276999"/>
          </a:xfrm>
          <a:prstGeom prst="rect">
            <a:avLst/>
          </a:prstGeom>
          <a:noFill/>
          <a:ln>
            <a:noFill/>
          </a:ln>
        </p:spPr>
        <p:txBody>
          <a:bodyPr anchorCtr="0" anchor="t" bIns="45700" lIns="91425" spcFirstLastPara="1" rIns="91425" wrap="square" tIns="45700">
            <a:spAutoFit/>
          </a:bodyPr>
          <a:lstStyle/>
          <a:p>
            <a:pPr indent="-269875" lvl="1" marL="269875"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f. Frame Layout</a:t>
            </a:r>
            <a:endParaRPr b="0" i="0" sz="1400" u="none" cap="none" strike="noStrike">
              <a:solidFill>
                <a:srgbClr val="000000"/>
              </a:solidFill>
              <a:latin typeface="Arial"/>
              <a:ea typeface="Arial"/>
              <a:cs typeface="Arial"/>
              <a:sym typeface="Arial"/>
            </a:endParaRPr>
          </a:p>
        </p:txBody>
      </p:sp>
      <p:pic>
        <p:nvPicPr>
          <p:cNvPr id="339" name="Google Shape;339;p16"/>
          <p:cNvPicPr preferRelativeResize="0"/>
          <p:nvPr/>
        </p:nvPicPr>
        <p:blipFill rotWithShape="1">
          <a:blip r:embed="rId3">
            <a:alphaModFix/>
          </a:blip>
          <a:srcRect b="0" l="0" r="0" t="0"/>
          <a:stretch/>
        </p:blipFill>
        <p:spPr>
          <a:xfrm>
            <a:off x="851626" y="1276789"/>
            <a:ext cx="1861141" cy="2333366"/>
          </a:xfrm>
          <a:prstGeom prst="rect">
            <a:avLst/>
          </a:prstGeom>
          <a:noFill/>
          <a:ln>
            <a:noFill/>
          </a:ln>
        </p:spPr>
      </p:pic>
      <p:sp>
        <p:nvSpPr>
          <p:cNvPr id="340" name="Google Shape;340;p16"/>
          <p:cNvSpPr txBox="1"/>
          <p:nvPr/>
        </p:nvSpPr>
        <p:spPr>
          <a:xfrm>
            <a:off x="919869" y="3655534"/>
            <a:ext cx="1724653" cy="276999"/>
          </a:xfrm>
          <a:prstGeom prst="rect">
            <a:avLst/>
          </a:prstGeom>
          <a:noFill/>
          <a:ln>
            <a:noFill/>
          </a:ln>
        </p:spPr>
        <p:txBody>
          <a:bodyPr anchorCtr="0" anchor="t" bIns="45700" lIns="91425" spcFirstLastPara="1" rIns="91425" wrap="square" tIns="45700">
            <a:spAutoFit/>
          </a:bodyPr>
          <a:lstStyle/>
          <a:p>
            <a:pPr indent="-269875" lvl="1" marL="269875"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Absolute Layout</a:t>
            </a:r>
            <a:endParaRPr b="0" i="0" sz="1400" u="none" cap="none" strike="noStrike">
              <a:solidFill>
                <a:srgbClr val="000000"/>
              </a:solidFill>
              <a:latin typeface="Arial"/>
              <a:ea typeface="Arial"/>
              <a:cs typeface="Arial"/>
              <a:sym typeface="Arial"/>
            </a:endParaRPr>
          </a:p>
        </p:txBody>
      </p:sp>
      <p:pic>
        <p:nvPicPr>
          <p:cNvPr id="341" name="Google Shape;341;p16"/>
          <p:cNvPicPr preferRelativeResize="0"/>
          <p:nvPr/>
        </p:nvPicPr>
        <p:blipFill rotWithShape="1">
          <a:blip r:embed="rId4">
            <a:alphaModFix/>
          </a:blip>
          <a:srcRect b="0" l="0" r="0" t="0"/>
          <a:stretch/>
        </p:blipFill>
        <p:spPr>
          <a:xfrm>
            <a:off x="4681101" y="1219820"/>
            <a:ext cx="2600594" cy="2390335"/>
          </a:xfrm>
          <a:prstGeom prst="rect">
            <a:avLst/>
          </a:prstGeom>
          <a:noFill/>
          <a:ln>
            <a:noFill/>
          </a:ln>
        </p:spPr>
      </p:pic>
      <p:sp>
        <p:nvSpPr>
          <p:cNvPr id="342" name="Google Shape;342;p16"/>
          <p:cNvSpPr txBox="1"/>
          <p:nvPr/>
        </p:nvSpPr>
        <p:spPr>
          <a:xfrm>
            <a:off x="5082428" y="3736262"/>
            <a:ext cx="1797939" cy="276999"/>
          </a:xfrm>
          <a:prstGeom prst="rect">
            <a:avLst/>
          </a:prstGeom>
          <a:noFill/>
          <a:ln>
            <a:noFill/>
          </a:ln>
        </p:spPr>
        <p:txBody>
          <a:bodyPr anchorCtr="0" anchor="t" bIns="45700" lIns="91425" spcFirstLastPara="1" rIns="91425" wrap="square" tIns="45700">
            <a:spAutoFit/>
          </a:bodyPr>
          <a:lstStyle/>
          <a:p>
            <a:pPr indent="-269875" lvl="1" marL="269875"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Frame Layout</a:t>
            </a:r>
            <a:endParaRPr b="0" i="0" sz="1400" u="none" cap="none" strike="noStrike">
              <a:solidFill>
                <a:srgbClr val="000000"/>
              </a:solidFill>
              <a:latin typeface="Arial"/>
              <a:ea typeface="Arial"/>
              <a:cs typeface="Arial"/>
              <a:sym typeface="Arial"/>
            </a:endParaRPr>
          </a:p>
        </p:txBody>
      </p:sp>
      <p:sp>
        <p:nvSpPr>
          <p:cNvPr id="343" name="Google Shape;343;p16"/>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17"/>
          <p:cNvSpPr txBox="1"/>
          <p:nvPr/>
        </p:nvSpPr>
        <p:spPr>
          <a:xfrm>
            <a:off x="-707950" y="223253"/>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9" name="Google Shape;349;p17"/>
          <p:cNvSpPr/>
          <p:nvPr/>
        </p:nvSpPr>
        <p:spPr>
          <a:xfrm>
            <a:off x="331181" y="223253"/>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Layout</a:t>
            </a:r>
            <a:endParaRPr b="0" i="0" sz="2800" u="none" cap="none" strike="noStrike">
              <a:solidFill>
                <a:srgbClr val="243A62"/>
              </a:solidFill>
              <a:latin typeface="Arial"/>
              <a:ea typeface="Arial"/>
              <a:cs typeface="Arial"/>
              <a:sym typeface="Arial"/>
            </a:endParaRPr>
          </a:p>
        </p:txBody>
      </p:sp>
      <p:sp>
        <p:nvSpPr>
          <p:cNvPr id="350" name="Google Shape;350;p17"/>
          <p:cNvSpPr txBox="1"/>
          <p:nvPr/>
        </p:nvSpPr>
        <p:spPr>
          <a:xfrm>
            <a:off x="455262" y="922858"/>
            <a:ext cx="2965746" cy="307777"/>
          </a:xfrm>
          <a:prstGeom prst="rect">
            <a:avLst/>
          </a:prstGeom>
          <a:noFill/>
          <a:ln>
            <a:noFill/>
          </a:ln>
        </p:spPr>
        <p:txBody>
          <a:bodyPr anchorCtr="0" anchor="t" bIns="45700" lIns="91425" spcFirstLastPara="1" rIns="91425" wrap="square" tIns="45700">
            <a:spAutoFit/>
          </a:bodyPr>
          <a:lstStyle/>
          <a:p>
            <a:pPr indent="-269875" lvl="1" marL="269875"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g. Grid Layout</a:t>
            </a:r>
            <a:endParaRPr b="0" i="0" sz="1400" u="none" cap="none" strike="noStrike">
              <a:solidFill>
                <a:schemeClr val="dk1"/>
              </a:solidFill>
              <a:latin typeface="Arial"/>
              <a:ea typeface="Arial"/>
              <a:cs typeface="Arial"/>
              <a:sym typeface="Arial"/>
            </a:endParaRPr>
          </a:p>
        </p:txBody>
      </p:sp>
      <p:sp>
        <p:nvSpPr>
          <p:cNvPr id="351" name="Google Shape;351;p17"/>
          <p:cNvSpPr txBox="1"/>
          <p:nvPr/>
        </p:nvSpPr>
        <p:spPr>
          <a:xfrm>
            <a:off x="4572000" y="901010"/>
            <a:ext cx="2856089" cy="307777"/>
          </a:xfrm>
          <a:prstGeom prst="rect">
            <a:avLst/>
          </a:prstGeom>
          <a:noFill/>
          <a:ln>
            <a:noFill/>
          </a:ln>
        </p:spPr>
        <p:txBody>
          <a:bodyPr anchorCtr="0" anchor="t" bIns="45700" lIns="91425" spcFirstLastPara="1" rIns="91425" wrap="square" tIns="45700">
            <a:spAutoFit/>
          </a:bodyPr>
          <a:lstStyle/>
          <a:p>
            <a:pPr indent="-269875" lvl="1" marL="269875"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h. List View</a:t>
            </a:r>
            <a:endParaRPr b="0" i="0" sz="1400" u="none" cap="none" strike="noStrike">
              <a:solidFill>
                <a:srgbClr val="000000"/>
              </a:solidFill>
              <a:latin typeface="Arial"/>
              <a:ea typeface="Arial"/>
              <a:cs typeface="Arial"/>
              <a:sym typeface="Arial"/>
            </a:endParaRPr>
          </a:p>
        </p:txBody>
      </p:sp>
      <p:sp>
        <p:nvSpPr>
          <p:cNvPr id="352" name="Google Shape;352;p17"/>
          <p:cNvSpPr txBox="1"/>
          <p:nvPr/>
        </p:nvSpPr>
        <p:spPr>
          <a:xfrm>
            <a:off x="1057753" y="4054026"/>
            <a:ext cx="1212739" cy="307777"/>
          </a:xfrm>
          <a:prstGeom prst="rect">
            <a:avLst/>
          </a:prstGeom>
          <a:noFill/>
          <a:ln>
            <a:noFill/>
          </a:ln>
        </p:spPr>
        <p:txBody>
          <a:bodyPr anchorCtr="0" anchor="t" bIns="45700" lIns="91425" spcFirstLastPara="1" rIns="91425" wrap="square" tIns="45700">
            <a:spAutoFit/>
          </a:bodyPr>
          <a:lstStyle/>
          <a:p>
            <a:pPr indent="-269875" lvl="1" marL="269875"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Grid Layout</a:t>
            </a:r>
            <a:endParaRPr b="0" i="0" sz="1400" u="none" cap="none" strike="noStrike">
              <a:solidFill>
                <a:srgbClr val="000000"/>
              </a:solidFill>
              <a:latin typeface="Arial"/>
              <a:ea typeface="Arial"/>
              <a:cs typeface="Arial"/>
              <a:sym typeface="Arial"/>
            </a:endParaRPr>
          </a:p>
        </p:txBody>
      </p:sp>
      <p:sp>
        <p:nvSpPr>
          <p:cNvPr id="353" name="Google Shape;353;p17"/>
          <p:cNvSpPr txBox="1"/>
          <p:nvPr/>
        </p:nvSpPr>
        <p:spPr>
          <a:xfrm>
            <a:off x="4826638" y="4050745"/>
            <a:ext cx="1363502" cy="307777"/>
          </a:xfrm>
          <a:prstGeom prst="rect">
            <a:avLst/>
          </a:prstGeom>
          <a:noFill/>
          <a:ln>
            <a:noFill/>
          </a:ln>
        </p:spPr>
        <p:txBody>
          <a:bodyPr anchorCtr="0" anchor="t" bIns="45700" lIns="91425" spcFirstLastPara="1" rIns="91425" wrap="square" tIns="45700">
            <a:spAutoFit/>
          </a:bodyPr>
          <a:lstStyle/>
          <a:p>
            <a:pPr indent="-269875" lvl="1" marL="269875"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List View</a:t>
            </a:r>
            <a:endParaRPr b="0" i="0" sz="1400" u="none" cap="none" strike="noStrike">
              <a:solidFill>
                <a:srgbClr val="000000"/>
              </a:solidFill>
              <a:latin typeface="Arial"/>
              <a:ea typeface="Arial"/>
              <a:cs typeface="Arial"/>
              <a:sym typeface="Arial"/>
            </a:endParaRPr>
          </a:p>
        </p:txBody>
      </p:sp>
      <p:pic>
        <p:nvPicPr>
          <p:cNvPr id="354" name="Google Shape;354;p17"/>
          <p:cNvPicPr preferRelativeResize="0"/>
          <p:nvPr/>
        </p:nvPicPr>
        <p:blipFill rotWithShape="1">
          <a:blip r:embed="rId3">
            <a:alphaModFix/>
          </a:blip>
          <a:srcRect b="0" l="0" r="0" t="0"/>
          <a:stretch/>
        </p:blipFill>
        <p:spPr>
          <a:xfrm>
            <a:off x="729849" y="1252393"/>
            <a:ext cx="2038289" cy="2814172"/>
          </a:xfrm>
          <a:prstGeom prst="rect">
            <a:avLst/>
          </a:prstGeom>
          <a:noFill/>
          <a:ln>
            <a:noFill/>
          </a:ln>
        </p:spPr>
      </p:pic>
      <p:pic>
        <p:nvPicPr>
          <p:cNvPr id="355" name="Google Shape;355;p17"/>
          <p:cNvPicPr preferRelativeResize="0"/>
          <p:nvPr/>
        </p:nvPicPr>
        <p:blipFill rotWithShape="1">
          <a:blip r:embed="rId4">
            <a:alphaModFix/>
          </a:blip>
          <a:srcRect b="0" l="0" r="0" t="0"/>
          <a:stretch/>
        </p:blipFill>
        <p:spPr>
          <a:xfrm>
            <a:off x="4340993" y="1276854"/>
            <a:ext cx="2483755" cy="2692374"/>
          </a:xfrm>
          <a:prstGeom prst="rect">
            <a:avLst/>
          </a:prstGeom>
          <a:noFill/>
          <a:ln>
            <a:noFill/>
          </a:ln>
        </p:spPr>
      </p:pic>
      <p:sp>
        <p:nvSpPr>
          <p:cNvPr id="356" name="Google Shape;356;p17"/>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8"/>
          <p:cNvSpPr txBox="1"/>
          <p:nvPr/>
        </p:nvSpPr>
        <p:spPr>
          <a:xfrm>
            <a:off x="-707950" y="258089"/>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2" name="Google Shape;362;p18"/>
          <p:cNvSpPr/>
          <p:nvPr/>
        </p:nvSpPr>
        <p:spPr>
          <a:xfrm>
            <a:off x="331181" y="258089"/>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Merancang Tampilan</a:t>
            </a:r>
            <a:endParaRPr b="0" i="0" sz="2400" u="none" cap="none" strike="noStrike">
              <a:solidFill>
                <a:srgbClr val="243A62"/>
              </a:solidFill>
              <a:latin typeface="Arial"/>
              <a:ea typeface="Arial"/>
              <a:cs typeface="Arial"/>
              <a:sym typeface="Arial"/>
            </a:endParaRPr>
          </a:p>
        </p:txBody>
      </p:sp>
      <p:sp>
        <p:nvSpPr>
          <p:cNvPr id="363" name="Google Shape;363;p18"/>
          <p:cNvSpPr/>
          <p:nvPr/>
        </p:nvSpPr>
        <p:spPr>
          <a:xfrm>
            <a:off x="4898059" y="838463"/>
            <a:ext cx="3897147" cy="341627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Untuk merancang tampilan pada android studio dapat dilakukan dengan beberapa cara seperti menggunakan template yang telah disediakan, atau dapat juga merancang sendiri tampilan dengan memilih blank view.</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Tidak ada aturan baku dalam merancang layout tampilan. Tampilan aplikasi dapat dibuat sesuai dengan kebutuhan system.</a:t>
            </a:r>
            <a:endParaRPr b="0" i="0" sz="1400" u="none" cap="none" strike="noStrike">
              <a:solidFill>
                <a:srgbClr val="000000"/>
              </a:solidFill>
              <a:latin typeface="Arial"/>
              <a:ea typeface="Arial"/>
              <a:cs typeface="Arial"/>
              <a:sym typeface="Arial"/>
            </a:endParaRPr>
          </a:p>
        </p:txBody>
      </p:sp>
      <p:pic>
        <p:nvPicPr>
          <p:cNvPr descr="Create New Project dialog" id="364" name="Google Shape;364;p18"/>
          <p:cNvPicPr preferRelativeResize="0"/>
          <p:nvPr/>
        </p:nvPicPr>
        <p:blipFill rotWithShape="1">
          <a:blip r:embed="rId3">
            <a:alphaModFix/>
          </a:blip>
          <a:srcRect b="0" l="0" r="0" t="0"/>
          <a:stretch/>
        </p:blipFill>
        <p:spPr>
          <a:xfrm>
            <a:off x="348794" y="850838"/>
            <a:ext cx="4549266" cy="3196622"/>
          </a:xfrm>
          <a:prstGeom prst="rect">
            <a:avLst/>
          </a:prstGeom>
          <a:noFill/>
          <a:ln>
            <a:noFill/>
          </a:ln>
        </p:spPr>
      </p:pic>
      <p:sp>
        <p:nvSpPr>
          <p:cNvPr id="365" name="Google Shape;365;p18"/>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9"/>
          <p:cNvSpPr txBox="1"/>
          <p:nvPr/>
        </p:nvSpPr>
        <p:spPr>
          <a:xfrm>
            <a:off x="-707950" y="284215"/>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1" name="Google Shape;371;p19"/>
          <p:cNvSpPr/>
          <p:nvPr/>
        </p:nvSpPr>
        <p:spPr>
          <a:xfrm>
            <a:off x="331181" y="284215"/>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Merancang Tampilan</a:t>
            </a:r>
            <a:endParaRPr b="0" i="0" sz="2400" u="none" cap="none" strike="noStrike">
              <a:solidFill>
                <a:srgbClr val="243A62"/>
              </a:solidFill>
              <a:latin typeface="Arial"/>
              <a:ea typeface="Arial"/>
              <a:cs typeface="Arial"/>
              <a:sym typeface="Arial"/>
            </a:endParaRPr>
          </a:p>
        </p:txBody>
      </p:sp>
      <p:sp>
        <p:nvSpPr>
          <p:cNvPr id="372" name="Google Shape;372;p19"/>
          <p:cNvSpPr/>
          <p:nvPr/>
        </p:nvSpPr>
        <p:spPr>
          <a:xfrm>
            <a:off x="331181" y="864589"/>
            <a:ext cx="8464025" cy="286228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Beberapa hal yang perlu diperhatikan dalam merancang tampilan diantaranya:</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Komposisi peletakan komponen</a:t>
            </a:r>
            <a:endParaRPr b="0" i="0" sz="1800" u="none" cap="none" strike="noStrike">
              <a:solidFill>
                <a:schemeClr val="dk1"/>
              </a:solidFill>
              <a:latin typeface="Arial"/>
              <a:ea typeface="Arial"/>
              <a:cs typeface="Arial"/>
              <a:sym typeface="Arial"/>
            </a:endParaRPr>
          </a:p>
          <a:p>
            <a:pPr indent="-342900" lvl="1" marL="800100" marR="0" rtl="0" algn="just">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Efektifitas pemakaian komponen (misalnya kapan mengunakan check box atau combo)</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Pemilihan warna yang baik (misalnya tidak menganggu pengelihatan ex: banyak warna merah)</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Penggunaan gambar dan icon yang baik dan tidak mengganggu tujuan utama dari sebuah tampilan</a:t>
            </a:r>
            <a:endParaRPr b="0" i="0" sz="1800" u="none" cap="none" strike="noStrike">
              <a:solidFill>
                <a:schemeClr val="dk1"/>
              </a:solidFill>
              <a:latin typeface="Arial"/>
              <a:ea typeface="Arial"/>
              <a:cs typeface="Arial"/>
              <a:sym typeface="Arial"/>
            </a:endParaRPr>
          </a:p>
          <a:p>
            <a:pPr indent="-342900" lvl="1" marL="800100" marR="0" rtl="0" algn="just">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Pemilihan menu dan atau tombol yang sesuai dengan kebutuhan system</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Jumlah penggunaan frame yang efektif</a:t>
            </a:r>
            <a:endParaRPr b="0" i="0" sz="1800" u="none" cap="none" strike="noStrike">
              <a:solidFill>
                <a:schemeClr val="dk1"/>
              </a:solidFill>
              <a:latin typeface="Arial"/>
              <a:ea typeface="Arial"/>
              <a:cs typeface="Arial"/>
              <a:sym typeface="Arial"/>
            </a:endParaRPr>
          </a:p>
        </p:txBody>
      </p:sp>
      <p:sp>
        <p:nvSpPr>
          <p:cNvPr id="373" name="Google Shape;373;p19"/>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
          <p:cNvSpPr txBox="1"/>
          <p:nvPr/>
        </p:nvSpPr>
        <p:spPr>
          <a:xfrm>
            <a:off x="251101" y="913144"/>
            <a:ext cx="1972200" cy="369300"/>
          </a:xfrm>
          <a:prstGeom prst="rect">
            <a:avLst/>
          </a:prstGeom>
          <a:noFill/>
          <a:ln>
            <a:noFill/>
          </a:ln>
        </p:spPr>
        <p:txBody>
          <a:bodyPr anchorCtr="0" anchor="t" bIns="0" lIns="54000" spcFirstLastPara="1" rIns="27000" wrap="square" tIns="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Profil Pengajar</a:t>
            </a:r>
            <a:endParaRPr b="0" i="0" sz="2400" u="none" cap="none" strike="noStrike">
              <a:solidFill>
                <a:schemeClr val="dk1"/>
              </a:solidFill>
              <a:latin typeface="Calibri"/>
              <a:ea typeface="Calibri"/>
              <a:cs typeface="Calibri"/>
              <a:sym typeface="Calibri"/>
            </a:endParaRPr>
          </a:p>
        </p:txBody>
      </p:sp>
      <p:sp>
        <p:nvSpPr>
          <p:cNvPr id="199" name="Google Shape;199;p1"/>
          <p:cNvSpPr/>
          <p:nvPr/>
        </p:nvSpPr>
        <p:spPr>
          <a:xfrm>
            <a:off x="3103693" y="1105606"/>
            <a:ext cx="5403300" cy="9906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200" name="Google Shape;200;p1"/>
          <p:cNvSpPr/>
          <p:nvPr/>
        </p:nvSpPr>
        <p:spPr>
          <a:xfrm>
            <a:off x="3103688" y="2194875"/>
            <a:ext cx="5403300" cy="18006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201" name="Google Shape;201;p1"/>
          <p:cNvSpPr/>
          <p:nvPr/>
        </p:nvSpPr>
        <p:spPr>
          <a:xfrm>
            <a:off x="3103688" y="4141407"/>
            <a:ext cx="5403300" cy="8241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grpSp>
        <p:nvGrpSpPr>
          <p:cNvPr id="202" name="Google Shape;202;p1"/>
          <p:cNvGrpSpPr/>
          <p:nvPr/>
        </p:nvGrpSpPr>
        <p:grpSpPr>
          <a:xfrm>
            <a:off x="3158378" y="1116544"/>
            <a:ext cx="5296275" cy="790953"/>
            <a:chOff x="5735170" y="2041582"/>
            <a:chExt cx="7061700" cy="1054604"/>
          </a:xfrm>
        </p:grpSpPr>
        <p:sp>
          <p:nvSpPr>
            <p:cNvPr id="203" name="Google Shape;203;p1"/>
            <p:cNvSpPr txBox="1"/>
            <p:nvPr/>
          </p:nvSpPr>
          <p:spPr>
            <a:xfrm>
              <a:off x="5735170" y="2041582"/>
              <a:ext cx="7061700" cy="482400"/>
            </a:xfrm>
            <a:prstGeom prst="rect">
              <a:avLst/>
            </a:prstGeom>
            <a:noFill/>
            <a:ln>
              <a:noFill/>
            </a:ln>
          </p:spPr>
          <p:txBody>
            <a:bodyPr anchorCtr="0" anchor="t" bIns="34275" lIns="67500" spcFirstLastPara="1" rIns="81000" wrap="square" tIns="3427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dk1"/>
                  </a:solidFill>
                  <a:latin typeface="Calibri"/>
                  <a:ea typeface="Calibri"/>
                  <a:cs typeface="Calibri"/>
                  <a:sym typeface="Calibri"/>
                </a:rPr>
                <a:t>Latar Belakang Pendidikan</a:t>
              </a:r>
              <a:endParaRPr b="1" i="0" sz="1900" u="none" cap="none" strike="noStrike">
                <a:solidFill>
                  <a:schemeClr val="dk1"/>
                </a:solidFill>
                <a:latin typeface="Calibri"/>
                <a:ea typeface="Calibri"/>
                <a:cs typeface="Calibri"/>
                <a:sym typeface="Calibri"/>
              </a:endParaRPr>
            </a:p>
          </p:txBody>
        </p:sp>
        <p:sp>
          <p:nvSpPr>
            <p:cNvPr id="204" name="Google Shape;204;p1"/>
            <p:cNvSpPr txBox="1"/>
            <p:nvPr/>
          </p:nvSpPr>
          <p:spPr>
            <a:xfrm>
              <a:off x="5735170" y="2552487"/>
              <a:ext cx="7061700" cy="543699"/>
            </a:xfrm>
            <a:prstGeom prst="rect">
              <a:avLst/>
            </a:prstGeom>
            <a:noFill/>
            <a:ln>
              <a:noFill/>
            </a:ln>
          </p:spPr>
          <p:txBody>
            <a:bodyPr anchorCtr="0" anchor="t" bIns="34275" lIns="54000" spcFirstLastPara="1" rIns="81000" wrap="square" tIns="34275">
              <a:spAutoFit/>
            </a:bodyPr>
            <a:lstStyle/>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Universitas Gadjah Mada (S2)</a:t>
              </a:r>
              <a:endParaRPr b="0" i="0" sz="1100" u="none" cap="none" strike="noStrike">
                <a:solidFill>
                  <a:schemeClr val="dk1"/>
                </a:solidFill>
                <a:latin typeface="Calibri"/>
                <a:ea typeface="Calibri"/>
                <a:cs typeface="Calibri"/>
                <a:sym typeface="Calibri"/>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Universitas Negeri Semarang (S1)</a:t>
              </a:r>
              <a:endParaRPr b="0" i="0" sz="1100" u="none" cap="none" strike="noStrike">
                <a:solidFill>
                  <a:schemeClr val="dk1"/>
                </a:solidFill>
                <a:latin typeface="Calibri"/>
                <a:ea typeface="Calibri"/>
                <a:cs typeface="Calibri"/>
                <a:sym typeface="Calibri"/>
              </a:endParaRPr>
            </a:p>
          </p:txBody>
        </p:sp>
      </p:grpSp>
      <p:grpSp>
        <p:nvGrpSpPr>
          <p:cNvPr id="205" name="Google Shape;205;p1"/>
          <p:cNvGrpSpPr/>
          <p:nvPr/>
        </p:nvGrpSpPr>
        <p:grpSpPr>
          <a:xfrm>
            <a:off x="3158400" y="2206015"/>
            <a:ext cx="5296294" cy="1975895"/>
            <a:chOff x="5735185" y="3560735"/>
            <a:chExt cx="5266800" cy="2634525"/>
          </a:xfrm>
        </p:grpSpPr>
        <p:sp>
          <p:nvSpPr>
            <p:cNvPr id="206" name="Google Shape;206;p1"/>
            <p:cNvSpPr txBox="1"/>
            <p:nvPr/>
          </p:nvSpPr>
          <p:spPr>
            <a:xfrm>
              <a:off x="5735185" y="3560735"/>
              <a:ext cx="5266800" cy="482400"/>
            </a:xfrm>
            <a:prstGeom prst="rect">
              <a:avLst/>
            </a:prstGeom>
            <a:noFill/>
            <a:ln>
              <a:noFill/>
            </a:ln>
          </p:spPr>
          <p:txBody>
            <a:bodyPr anchorCtr="0" anchor="t" bIns="34275" lIns="67500" spcFirstLastPara="1" rIns="81000" wrap="square" tIns="3427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dk1"/>
                  </a:solidFill>
                  <a:latin typeface="Calibri"/>
                  <a:ea typeface="Calibri"/>
                  <a:cs typeface="Calibri"/>
                  <a:sym typeface="Calibri"/>
                </a:rPr>
                <a:t>Riwayat Pekerjaan dan Pengalaman Profesional</a:t>
              </a:r>
              <a:endParaRPr b="1" i="0" sz="1900" u="none" cap="none" strike="noStrike">
                <a:solidFill>
                  <a:schemeClr val="dk1"/>
                </a:solidFill>
                <a:latin typeface="Calibri"/>
                <a:ea typeface="Calibri"/>
                <a:cs typeface="Calibri"/>
                <a:sym typeface="Calibri"/>
              </a:endParaRPr>
            </a:p>
          </p:txBody>
        </p:sp>
        <p:sp>
          <p:nvSpPr>
            <p:cNvPr id="207" name="Google Shape;207;p1"/>
            <p:cNvSpPr txBox="1"/>
            <p:nvPr/>
          </p:nvSpPr>
          <p:spPr>
            <a:xfrm>
              <a:off x="5735185" y="4071644"/>
              <a:ext cx="5266800" cy="2123616"/>
            </a:xfrm>
            <a:prstGeom prst="rect">
              <a:avLst/>
            </a:prstGeom>
            <a:noFill/>
            <a:ln>
              <a:noFill/>
            </a:ln>
          </p:spPr>
          <p:txBody>
            <a:bodyPr anchorCtr="0" anchor="t" bIns="34275" lIns="54000" spcFirstLastPara="1" rIns="81000" wrap="square" tIns="34275">
              <a:spAutoFit/>
            </a:bodyPr>
            <a:lstStyle/>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Axar Digital as Project Manager </a:t>
              </a:r>
              <a:r>
                <a:rPr b="1" i="0" lang="en-US" sz="1100" u="none" cap="none" strike="noStrike">
                  <a:solidFill>
                    <a:schemeClr val="dk1"/>
                  </a:solidFill>
                  <a:latin typeface="Calibri"/>
                  <a:ea typeface="Calibri"/>
                  <a:cs typeface="Calibri"/>
                  <a:sym typeface="Calibri"/>
                </a:rPr>
                <a:t>Web Development</a:t>
              </a:r>
              <a:r>
                <a:rPr b="0" i="0" lang="en-US" sz="1100" u="none" cap="none" strike="noStrike">
                  <a:solidFill>
                    <a:schemeClr val="dk1"/>
                  </a:solidFill>
                  <a:latin typeface="Calibri"/>
                  <a:ea typeface="Calibri"/>
                  <a:cs typeface="Calibri"/>
                  <a:sym typeface="Calibri"/>
                </a:rPr>
                <a:t>(2021-2024)</a:t>
              </a:r>
              <a:endParaRPr b="0" i="0" sz="1100" u="none" cap="none" strike="noStrike">
                <a:solidFill>
                  <a:schemeClr val="dk1"/>
                </a:solidFill>
                <a:latin typeface="Calibri"/>
                <a:ea typeface="Calibri"/>
                <a:cs typeface="Calibri"/>
                <a:sym typeface="Calibri"/>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Universitas Bunda Mulia as Lecturer (2021-2024)</a:t>
              </a:r>
              <a:endParaRPr b="0" i="0" sz="1100" u="none" cap="none" strike="noStrike">
                <a:solidFill>
                  <a:schemeClr val="dk1"/>
                </a:solidFill>
                <a:latin typeface="Calibri"/>
                <a:ea typeface="Calibri"/>
                <a:cs typeface="Calibri"/>
                <a:sym typeface="Calibri"/>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Lokatani as Digital Marketing Manager (2023-2024)</a:t>
              </a:r>
              <a:endParaRPr b="0" i="0" sz="1100" u="none" cap="none" strike="noStrike">
                <a:solidFill>
                  <a:schemeClr val="dk1"/>
                </a:solidFill>
                <a:latin typeface="Calibri"/>
                <a:ea typeface="Calibri"/>
                <a:cs typeface="Calibri"/>
                <a:sym typeface="Calibri"/>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Dattabot/HARA as Project Manager and Copywriter (2021)</a:t>
              </a:r>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Hamparan Stone as Digital Marketing and Project Manager </a:t>
              </a:r>
              <a:r>
                <a:rPr b="1" i="0" lang="en-US" sz="1100" u="none" cap="none" strike="noStrike">
                  <a:solidFill>
                    <a:schemeClr val="dk1"/>
                  </a:solidFill>
                  <a:latin typeface="Calibri"/>
                  <a:ea typeface="Calibri"/>
                  <a:cs typeface="Calibri"/>
                  <a:sym typeface="Calibri"/>
                </a:rPr>
                <a:t>Web Development</a:t>
              </a:r>
              <a:r>
                <a:rPr b="0" i="0" lang="en-US" sz="1100" u="none" cap="none" strike="noStrike">
                  <a:solidFill>
                    <a:schemeClr val="dk1"/>
                  </a:solidFill>
                  <a:latin typeface="Calibri"/>
                  <a:ea typeface="Calibri"/>
                  <a:cs typeface="Calibri"/>
                  <a:sym typeface="Calibri"/>
                </a:rPr>
                <a:t>(2020)</a:t>
              </a:r>
              <a:endParaRPr b="0" i="0" sz="1100" u="none" cap="none" strike="noStrike">
                <a:solidFill>
                  <a:schemeClr val="dk1"/>
                </a:solidFill>
                <a:latin typeface="Calibri"/>
                <a:ea typeface="Calibri"/>
                <a:cs typeface="Calibri"/>
                <a:sym typeface="Calibri"/>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Mercury Agency as Digital Marketing Planner (2019-2020)</a:t>
              </a:r>
              <a:endParaRPr b="0" i="0" sz="1100" u="none" cap="none" strike="noStrike">
                <a:solidFill>
                  <a:schemeClr val="dk1"/>
                </a:solidFill>
                <a:latin typeface="Calibri"/>
                <a:ea typeface="Calibri"/>
                <a:cs typeface="Calibri"/>
                <a:sym typeface="Calibri"/>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Yello Agency as Digital Marketing and Copywriter (2019)</a:t>
              </a:r>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Rak Kerja Agency as Project Manager </a:t>
              </a:r>
              <a:r>
                <a:rPr b="1" i="0" lang="en-US" sz="1100" u="none" cap="none" strike="noStrike">
                  <a:solidFill>
                    <a:schemeClr val="dk1"/>
                  </a:solidFill>
                  <a:latin typeface="Calibri"/>
                  <a:ea typeface="Calibri"/>
                  <a:cs typeface="Calibri"/>
                  <a:sym typeface="Calibri"/>
                </a:rPr>
                <a:t>Web Development</a:t>
              </a:r>
              <a:r>
                <a:rPr b="0" i="0" lang="en-US" sz="1100" u="none" cap="none" strike="noStrike">
                  <a:solidFill>
                    <a:schemeClr val="dk1"/>
                  </a:solidFill>
                  <a:latin typeface="Calibri"/>
                  <a:ea typeface="Calibri"/>
                  <a:cs typeface="Calibri"/>
                  <a:sym typeface="Calibri"/>
                </a:rPr>
                <a:t> (2018-2020)</a:t>
              </a:r>
              <a:endParaRPr b="0" i="0" sz="1100" u="none" cap="none" strike="noStrike">
                <a:solidFill>
                  <a:schemeClr val="dk1"/>
                </a:solidFill>
                <a:latin typeface="Calibri"/>
                <a:ea typeface="Calibri"/>
                <a:cs typeface="Calibri"/>
                <a:sym typeface="Calibri"/>
              </a:endParaRPr>
            </a:p>
          </p:txBody>
        </p:sp>
      </p:grpSp>
      <p:grpSp>
        <p:nvGrpSpPr>
          <p:cNvPr id="208" name="Google Shape;208;p1"/>
          <p:cNvGrpSpPr/>
          <p:nvPr/>
        </p:nvGrpSpPr>
        <p:grpSpPr>
          <a:xfrm>
            <a:off x="3158378" y="4152825"/>
            <a:ext cx="5296277" cy="791104"/>
            <a:chOff x="4211170" y="5079899"/>
            <a:chExt cx="7061703" cy="1054805"/>
          </a:xfrm>
        </p:grpSpPr>
        <p:sp>
          <p:nvSpPr>
            <p:cNvPr id="209" name="Google Shape;209;p1"/>
            <p:cNvSpPr txBox="1"/>
            <p:nvPr/>
          </p:nvSpPr>
          <p:spPr>
            <a:xfrm>
              <a:off x="4211170" y="5079899"/>
              <a:ext cx="7061700" cy="482400"/>
            </a:xfrm>
            <a:prstGeom prst="rect">
              <a:avLst/>
            </a:prstGeom>
            <a:noFill/>
            <a:ln>
              <a:noFill/>
            </a:ln>
          </p:spPr>
          <p:txBody>
            <a:bodyPr anchorCtr="0" anchor="t" bIns="34275" lIns="67500" spcFirstLastPara="1" rIns="81000" wrap="square" tIns="3427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dk1"/>
                  </a:solidFill>
                  <a:latin typeface="Calibri"/>
                  <a:ea typeface="Calibri"/>
                  <a:cs typeface="Calibri"/>
                  <a:sym typeface="Calibri"/>
                </a:rPr>
                <a:t>Kontak Pengajar</a:t>
              </a:r>
              <a:endParaRPr b="1" i="0" sz="1900" u="none" cap="none" strike="noStrike">
                <a:solidFill>
                  <a:schemeClr val="dk1"/>
                </a:solidFill>
                <a:latin typeface="Calibri"/>
                <a:ea typeface="Calibri"/>
                <a:cs typeface="Calibri"/>
                <a:sym typeface="Calibri"/>
              </a:endParaRPr>
            </a:p>
          </p:txBody>
        </p:sp>
        <p:sp>
          <p:nvSpPr>
            <p:cNvPr id="210" name="Google Shape;210;p1"/>
            <p:cNvSpPr txBox="1"/>
            <p:nvPr/>
          </p:nvSpPr>
          <p:spPr>
            <a:xfrm>
              <a:off x="4211173" y="5590804"/>
              <a:ext cx="7061700" cy="543900"/>
            </a:xfrm>
            <a:prstGeom prst="rect">
              <a:avLst/>
            </a:prstGeom>
            <a:noFill/>
            <a:ln>
              <a:noFill/>
            </a:ln>
          </p:spPr>
          <p:txBody>
            <a:bodyPr anchorCtr="0" anchor="t" bIns="34275" lIns="54000" spcFirstLastPara="1" rIns="81000" wrap="square" tIns="34275">
              <a:spAutoFit/>
            </a:bodyPr>
            <a:lstStyle/>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Alamat Email: affixmareta@untidar.ac.id</a:t>
              </a:r>
              <a:endParaRPr b="0" i="0" sz="1100" u="none" cap="none" strike="noStrike">
                <a:solidFill>
                  <a:schemeClr val="dk1"/>
                </a:solidFill>
                <a:latin typeface="Calibri"/>
                <a:ea typeface="Calibri"/>
                <a:cs typeface="Calibri"/>
                <a:sym typeface="Calibri"/>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Nomor Telepon/HP: 081230555391</a:t>
              </a:r>
              <a:endParaRPr b="0" i="0" sz="1100" u="none" cap="none" strike="noStrike">
                <a:solidFill>
                  <a:schemeClr val="dk1"/>
                </a:solidFill>
                <a:latin typeface="Calibri"/>
                <a:ea typeface="Calibri"/>
                <a:cs typeface="Calibri"/>
                <a:sym typeface="Calibri"/>
              </a:endParaRPr>
            </a:p>
          </p:txBody>
        </p:sp>
      </p:grpSp>
      <p:sp>
        <p:nvSpPr>
          <p:cNvPr id="211" name="Google Shape;211;p1"/>
          <p:cNvSpPr txBox="1"/>
          <p:nvPr/>
        </p:nvSpPr>
        <p:spPr>
          <a:xfrm>
            <a:off x="3051449" y="570244"/>
            <a:ext cx="5403300" cy="369300"/>
          </a:xfrm>
          <a:prstGeom prst="rect">
            <a:avLst/>
          </a:prstGeom>
          <a:noFill/>
          <a:ln>
            <a:noFill/>
          </a:ln>
        </p:spPr>
        <p:txBody>
          <a:bodyPr anchorCtr="0" anchor="t" bIns="0" lIns="54000" spcFirstLastPara="1" rIns="27000" wrap="square" tIns="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Affix Mareta, M. Eng.</a:t>
            </a:r>
            <a:endParaRPr b="1" i="0" sz="2400" u="none" cap="none" strike="noStrike">
              <a:solidFill>
                <a:schemeClr val="dk1"/>
              </a:solidFill>
              <a:latin typeface="Calibri"/>
              <a:ea typeface="Calibri"/>
              <a:cs typeface="Calibri"/>
              <a:sym typeface="Calibri"/>
            </a:endParaRPr>
          </a:p>
        </p:txBody>
      </p:sp>
      <p:pic>
        <p:nvPicPr>
          <p:cNvPr id="212" name="Google Shape;212;p1"/>
          <p:cNvPicPr preferRelativeResize="0"/>
          <p:nvPr/>
        </p:nvPicPr>
        <p:blipFill rotWithShape="1">
          <a:blip r:embed="rId3">
            <a:alphaModFix/>
          </a:blip>
          <a:srcRect b="0" l="0" r="0" t="0"/>
          <a:stretch/>
        </p:blipFill>
        <p:spPr>
          <a:xfrm>
            <a:off x="251101" y="1557692"/>
            <a:ext cx="2058962" cy="20589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0"/>
          <p:cNvSpPr txBox="1"/>
          <p:nvPr/>
        </p:nvSpPr>
        <p:spPr>
          <a:xfrm>
            <a:off x="-707950" y="266798"/>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9" name="Google Shape;379;p20"/>
          <p:cNvSpPr/>
          <p:nvPr/>
        </p:nvSpPr>
        <p:spPr>
          <a:xfrm>
            <a:off x="331181" y="266798"/>
            <a:ext cx="5650217"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43A62"/>
                </a:solidFill>
                <a:latin typeface="Arial"/>
                <a:ea typeface="Arial"/>
                <a:cs typeface="Arial"/>
                <a:sym typeface="Arial"/>
              </a:rPr>
              <a:t>Menambahkan Komponen Tombol Pada Tampilan</a:t>
            </a:r>
            <a:endParaRPr b="0" i="0" sz="1800" u="none" cap="none" strike="noStrike">
              <a:solidFill>
                <a:srgbClr val="243A62"/>
              </a:solidFill>
              <a:latin typeface="Arial"/>
              <a:ea typeface="Arial"/>
              <a:cs typeface="Arial"/>
              <a:sym typeface="Arial"/>
            </a:endParaRPr>
          </a:p>
        </p:txBody>
      </p:sp>
      <p:sp>
        <p:nvSpPr>
          <p:cNvPr id="380" name="Google Shape;380;p20"/>
          <p:cNvSpPr txBox="1"/>
          <p:nvPr/>
        </p:nvSpPr>
        <p:spPr>
          <a:xfrm>
            <a:off x="331181" y="787949"/>
            <a:ext cx="8549700" cy="36942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Tombol / Button adalah sebuah komponen interface yang sangat penting untuk melakukan suatu aksi pada aplikasi, dimana dengan button user dapat melakukan interaksi dengan aplikasi</a:t>
            </a:r>
            <a:endParaRPr b="0" i="0" sz="18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Beberapa komponen yang termasuk kedalam group buttons pada android yaitu:</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rgbClr val="000000"/>
              </a:buClr>
              <a:buSzPts val="1800"/>
              <a:buFont typeface="Arial"/>
              <a:buAutoNum type="alphaLcPeriod"/>
            </a:pPr>
            <a:r>
              <a:rPr b="0" i="0" lang="en-US" sz="1800" u="none" cap="none" strike="noStrike">
                <a:solidFill>
                  <a:schemeClr val="dk1"/>
                </a:solidFill>
                <a:latin typeface="Arial"/>
                <a:ea typeface="Arial"/>
                <a:cs typeface="Arial"/>
                <a:sym typeface="Arial"/>
              </a:rPr>
              <a:t>Button (adalah komponen tombol biasa)</a:t>
            </a:r>
            <a:endParaRPr b="0" i="0" sz="1400" u="none" cap="none" strike="noStrike">
              <a:solidFill>
                <a:srgbClr val="000000"/>
              </a:solidFill>
              <a:latin typeface="Arial"/>
              <a:ea typeface="Arial"/>
              <a:cs typeface="Arial"/>
              <a:sym typeface="Arial"/>
            </a:endParaRPr>
          </a:p>
          <a:p>
            <a:pPr indent="-228600" lvl="1" marL="80010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1"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1"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1" marL="46355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b. Image Button (tombol dengan gambar)</a:t>
            </a:r>
            <a:endParaRPr b="0" i="0" sz="1400" u="none" cap="none" strike="noStrike">
              <a:solidFill>
                <a:srgbClr val="000000"/>
              </a:solidFill>
              <a:latin typeface="Arial"/>
              <a:ea typeface="Arial"/>
              <a:cs typeface="Arial"/>
              <a:sym typeface="Arial"/>
            </a:endParaRPr>
          </a:p>
          <a:p>
            <a:pPr indent="-228600" lvl="1" marL="8001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1" marL="8001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81" name="Google Shape;381;p20"/>
          <p:cNvPicPr preferRelativeResize="0"/>
          <p:nvPr/>
        </p:nvPicPr>
        <p:blipFill rotWithShape="1">
          <a:blip r:embed="rId3">
            <a:alphaModFix/>
          </a:blip>
          <a:srcRect b="0" l="0" r="0" t="0"/>
          <a:stretch/>
        </p:blipFill>
        <p:spPr>
          <a:xfrm>
            <a:off x="1144928" y="2468753"/>
            <a:ext cx="5148678" cy="591493"/>
          </a:xfrm>
          <a:prstGeom prst="rect">
            <a:avLst/>
          </a:prstGeom>
          <a:noFill/>
          <a:ln>
            <a:noFill/>
          </a:ln>
        </p:spPr>
      </p:pic>
      <p:pic>
        <p:nvPicPr>
          <p:cNvPr id="382" name="Google Shape;382;p20"/>
          <p:cNvPicPr preferRelativeResize="0"/>
          <p:nvPr/>
        </p:nvPicPr>
        <p:blipFill rotWithShape="1">
          <a:blip r:embed="rId4">
            <a:alphaModFix/>
          </a:blip>
          <a:srcRect b="0" l="0" r="0" t="0"/>
          <a:stretch/>
        </p:blipFill>
        <p:spPr>
          <a:xfrm>
            <a:off x="2204591" y="3619466"/>
            <a:ext cx="3029353" cy="1105954"/>
          </a:xfrm>
          <a:prstGeom prst="rect">
            <a:avLst/>
          </a:prstGeom>
          <a:noFill/>
          <a:ln>
            <a:noFill/>
          </a:ln>
        </p:spPr>
      </p:pic>
      <p:sp>
        <p:nvSpPr>
          <p:cNvPr id="383" name="Google Shape;383;p20"/>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1"/>
          <p:cNvSpPr txBox="1"/>
          <p:nvPr/>
        </p:nvSpPr>
        <p:spPr>
          <a:xfrm>
            <a:off x="-707950" y="249381"/>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9" name="Google Shape;389;p21"/>
          <p:cNvSpPr/>
          <p:nvPr/>
        </p:nvSpPr>
        <p:spPr>
          <a:xfrm>
            <a:off x="331181" y="249381"/>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Komponen Tombol Pada Tampilan</a:t>
            </a:r>
            <a:endParaRPr b="0" i="0" sz="2400" u="none" cap="none" strike="noStrike">
              <a:solidFill>
                <a:srgbClr val="243A62"/>
              </a:solidFill>
              <a:latin typeface="Arial"/>
              <a:ea typeface="Arial"/>
              <a:cs typeface="Arial"/>
              <a:sym typeface="Arial"/>
            </a:endParaRPr>
          </a:p>
        </p:txBody>
      </p:sp>
      <p:sp>
        <p:nvSpPr>
          <p:cNvPr id="390" name="Google Shape;390;p21"/>
          <p:cNvSpPr txBox="1"/>
          <p:nvPr/>
        </p:nvSpPr>
        <p:spPr>
          <a:xfrm>
            <a:off x="331181" y="852681"/>
            <a:ext cx="8512200" cy="3417000"/>
          </a:xfrm>
          <a:prstGeom prst="rect">
            <a:avLst/>
          </a:prstGeom>
          <a:noFill/>
          <a:ln>
            <a:noFill/>
          </a:ln>
        </p:spPr>
        <p:txBody>
          <a:bodyPr anchorCtr="0" anchor="t" bIns="45700" lIns="91425" spcFirstLastPara="1" rIns="91425" wrap="square" tIns="45700">
            <a:spAutoFit/>
          </a:bodyPr>
          <a:lstStyle/>
          <a:p>
            <a:pPr indent="-355600" lvl="1" marL="81280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 Check Box	(check box untuk membuat pilihan misalnya true atau false dengan bentuk kotak tercentang)</a:t>
            </a:r>
            <a:endParaRPr b="0" i="0" sz="1400" u="none" cap="none" strike="noStrike">
              <a:solidFill>
                <a:srgbClr val="000000"/>
              </a:solidFill>
              <a:latin typeface="Arial"/>
              <a:ea typeface="Arial"/>
              <a:cs typeface="Arial"/>
              <a:sym typeface="Arial"/>
            </a:endParaRPr>
          </a:p>
          <a:p>
            <a:pPr indent="-355600" lvl="1" marL="81280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1"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355600" lvl="1" marL="81280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 Radio Button (tombol yang berbentuk bulat yang kalua dipilih akan berwarna hitam)</a:t>
            </a:r>
            <a:endParaRPr b="0" i="0" sz="1400" u="none" cap="none" strike="noStrike">
              <a:solidFill>
                <a:srgbClr val="000000"/>
              </a:solidFill>
              <a:latin typeface="Arial"/>
              <a:ea typeface="Arial"/>
              <a:cs typeface="Arial"/>
              <a:sym typeface="Arial"/>
            </a:endParaRPr>
          </a:p>
          <a:p>
            <a:pPr indent="0" lvl="1"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1"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355600" lvl="1" marL="81280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 Radio Group (group dari radio button dimana </a:t>
            </a:r>
            <a:r>
              <a:rPr lang="en-US" sz="1800">
                <a:solidFill>
                  <a:schemeClr val="dk1"/>
                </a:solidFill>
              </a:rPr>
              <a:t>kalau</a:t>
            </a:r>
            <a:r>
              <a:rPr b="0" i="0" lang="en-US" sz="1800" u="none" cap="none" strike="noStrike">
                <a:solidFill>
                  <a:schemeClr val="dk1"/>
                </a:solidFill>
                <a:latin typeface="Arial"/>
                <a:ea typeface="Arial"/>
                <a:cs typeface="Arial"/>
                <a:sym typeface="Arial"/>
              </a:rPr>
              <a:t> salah satu radio button dipilih maka otomatis radio button yang lain di group tidak akan terpilih)</a:t>
            </a:r>
            <a:endParaRPr b="0" i="0" sz="1400" u="none" cap="none" strike="noStrike">
              <a:solidFill>
                <a:srgbClr val="000000"/>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1" marL="46355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f. Switch (Tombol yang berbentuk seperti saklar on and of) </a:t>
            </a:r>
            <a:endParaRPr b="0" i="0" sz="1400" u="none" cap="none" strike="noStrike">
              <a:solidFill>
                <a:srgbClr val="000000"/>
              </a:solidFill>
              <a:latin typeface="Arial"/>
              <a:ea typeface="Arial"/>
              <a:cs typeface="Arial"/>
              <a:sym typeface="Arial"/>
            </a:endParaRPr>
          </a:p>
        </p:txBody>
      </p:sp>
      <p:pic>
        <p:nvPicPr>
          <p:cNvPr id="391" name="Google Shape;391;p21"/>
          <p:cNvPicPr preferRelativeResize="0"/>
          <p:nvPr/>
        </p:nvPicPr>
        <p:blipFill rotWithShape="1">
          <a:blip r:embed="rId3">
            <a:alphaModFix/>
          </a:blip>
          <a:srcRect b="0" l="0" r="0" t="0"/>
          <a:stretch/>
        </p:blipFill>
        <p:spPr>
          <a:xfrm>
            <a:off x="1195277" y="1553590"/>
            <a:ext cx="1389981" cy="376453"/>
          </a:xfrm>
          <a:prstGeom prst="rect">
            <a:avLst/>
          </a:prstGeom>
          <a:noFill/>
          <a:ln>
            <a:noFill/>
          </a:ln>
        </p:spPr>
      </p:pic>
      <p:pic>
        <p:nvPicPr>
          <p:cNvPr id="392" name="Google Shape;392;p21"/>
          <p:cNvPicPr preferRelativeResize="0"/>
          <p:nvPr/>
        </p:nvPicPr>
        <p:blipFill rotWithShape="1">
          <a:blip r:embed="rId4">
            <a:alphaModFix/>
          </a:blip>
          <a:srcRect b="0" l="0" r="0" t="0"/>
          <a:stretch/>
        </p:blipFill>
        <p:spPr>
          <a:xfrm>
            <a:off x="1195277" y="2483022"/>
            <a:ext cx="1819868" cy="438718"/>
          </a:xfrm>
          <a:prstGeom prst="rect">
            <a:avLst/>
          </a:prstGeom>
          <a:noFill/>
          <a:ln>
            <a:noFill/>
          </a:ln>
        </p:spPr>
      </p:pic>
      <p:pic>
        <p:nvPicPr>
          <p:cNvPr id="393" name="Google Shape;393;p21"/>
          <p:cNvPicPr preferRelativeResize="0"/>
          <p:nvPr/>
        </p:nvPicPr>
        <p:blipFill rotWithShape="1">
          <a:blip r:embed="rId5">
            <a:alphaModFix/>
          </a:blip>
          <a:srcRect b="0" l="0" r="0" t="0"/>
          <a:stretch/>
        </p:blipFill>
        <p:spPr>
          <a:xfrm>
            <a:off x="1195277" y="4314639"/>
            <a:ext cx="1506359" cy="432747"/>
          </a:xfrm>
          <a:prstGeom prst="rect">
            <a:avLst/>
          </a:prstGeom>
          <a:noFill/>
          <a:ln>
            <a:noFill/>
          </a:ln>
        </p:spPr>
      </p:pic>
      <p:sp>
        <p:nvSpPr>
          <p:cNvPr id="394" name="Google Shape;394;p21"/>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2"/>
          <p:cNvSpPr txBox="1"/>
          <p:nvPr/>
        </p:nvSpPr>
        <p:spPr>
          <a:xfrm>
            <a:off x="-707950" y="231963"/>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0" name="Google Shape;400;p22"/>
          <p:cNvSpPr/>
          <p:nvPr/>
        </p:nvSpPr>
        <p:spPr>
          <a:xfrm>
            <a:off x="331181" y="231963"/>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43A62"/>
                </a:solidFill>
                <a:latin typeface="Arial"/>
                <a:ea typeface="Arial"/>
                <a:cs typeface="Arial"/>
                <a:sym typeface="Arial"/>
              </a:rPr>
              <a:t>Praktek Menambahkan Komponen Tombol</a:t>
            </a:r>
            <a:endParaRPr b="0" i="0" sz="2000" u="none" cap="none" strike="noStrike">
              <a:solidFill>
                <a:srgbClr val="243A62"/>
              </a:solidFill>
              <a:latin typeface="Arial"/>
              <a:ea typeface="Arial"/>
              <a:cs typeface="Arial"/>
              <a:sym typeface="Arial"/>
            </a:endParaRPr>
          </a:p>
        </p:txBody>
      </p:sp>
      <p:sp>
        <p:nvSpPr>
          <p:cNvPr id="401" name="Google Shape;401;p22"/>
          <p:cNvSpPr/>
          <p:nvPr/>
        </p:nvSpPr>
        <p:spPr>
          <a:xfrm>
            <a:off x="331181" y="891908"/>
            <a:ext cx="8386934" cy="646331"/>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Buatlah sebuah project dengan nama HelooWorld dengan langkah seperti berikut</a:t>
            </a:r>
            <a:endParaRPr b="0" i="0" sz="1800" u="none" cap="none" strike="noStrike">
              <a:solidFill>
                <a:schemeClr val="dk1"/>
              </a:solidFill>
              <a:latin typeface="Arial"/>
              <a:ea typeface="Arial"/>
              <a:cs typeface="Arial"/>
              <a:sym typeface="Arial"/>
            </a:endParaRPr>
          </a:p>
        </p:txBody>
      </p:sp>
      <p:pic>
        <p:nvPicPr>
          <p:cNvPr id="402" name="Google Shape;402;p22"/>
          <p:cNvPicPr preferRelativeResize="0"/>
          <p:nvPr/>
        </p:nvPicPr>
        <p:blipFill rotWithShape="1">
          <a:blip r:embed="rId3">
            <a:alphaModFix/>
          </a:blip>
          <a:srcRect b="0" l="0" r="0" t="0"/>
          <a:stretch/>
        </p:blipFill>
        <p:spPr>
          <a:xfrm>
            <a:off x="907044" y="1587050"/>
            <a:ext cx="2771507" cy="3123526"/>
          </a:xfrm>
          <a:prstGeom prst="rect">
            <a:avLst/>
          </a:prstGeom>
          <a:noFill/>
          <a:ln>
            <a:noFill/>
          </a:ln>
        </p:spPr>
      </p:pic>
      <p:sp>
        <p:nvSpPr>
          <p:cNvPr id="403" name="Google Shape;403;p22"/>
          <p:cNvSpPr txBox="1"/>
          <p:nvPr/>
        </p:nvSpPr>
        <p:spPr>
          <a:xfrm>
            <a:off x="3986998" y="1516461"/>
            <a:ext cx="4427153" cy="673658"/>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2060"/>
              </a:buClr>
              <a:buSzPts val="1400"/>
              <a:buFont typeface="Noto Sans Symbols"/>
              <a:buNone/>
            </a:pPr>
            <a:r>
              <a:rPr b="1" i="0" lang="en-US" sz="1400" u="none" cap="none" strike="noStrike">
                <a:solidFill>
                  <a:srgbClr val="002060"/>
                </a:solidFill>
                <a:latin typeface="Arial"/>
                <a:ea typeface="Arial"/>
                <a:cs typeface="Arial"/>
                <a:sym typeface="Arial"/>
              </a:rPr>
              <a:t>Buka Android Studio, Pilih menu: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80"/>
              </a:spcBef>
              <a:spcAft>
                <a:spcPts val="0"/>
              </a:spcAft>
              <a:buClr>
                <a:srgbClr val="002060"/>
              </a:buClr>
              <a:buSzPts val="1400"/>
              <a:buFont typeface="Noto Sans Symbols"/>
              <a:buNone/>
            </a:pPr>
            <a:r>
              <a:rPr b="1" i="0" lang="en-US" sz="1400" u="none" cap="none" strike="noStrike">
                <a:solidFill>
                  <a:srgbClr val="002060"/>
                </a:solidFill>
                <a:latin typeface="Arial"/>
                <a:ea typeface="Arial"/>
                <a:cs typeface="Arial"/>
                <a:sym typeface="Arial"/>
              </a:rPr>
              <a:t>File 🡪 New 🡪 New Project</a:t>
            </a:r>
            <a:endParaRPr b="1" i="0" sz="1400" u="none" cap="none" strike="noStrike">
              <a:solidFill>
                <a:srgbClr val="002060"/>
              </a:solidFill>
              <a:latin typeface="Arial"/>
              <a:ea typeface="Arial"/>
              <a:cs typeface="Arial"/>
              <a:sym typeface="Arial"/>
            </a:endParaRPr>
          </a:p>
        </p:txBody>
      </p:sp>
      <p:pic>
        <p:nvPicPr>
          <p:cNvPr id="404" name="Google Shape;404;p22"/>
          <p:cNvPicPr preferRelativeResize="0"/>
          <p:nvPr/>
        </p:nvPicPr>
        <p:blipFill rotWithShape="1">
          <a:blip r:embed="rId4">
            <a:alphaModFix/>
          </a:blip>
          <a:srcRect b="0" l="0" r="0" t="0"/>
          <a:stretch/>
        </p:blipFill>
        <p:spPr>
          <a:xfrm>
            <a:off x="3991552" y="2198709"/>
            <a:ext cx="3979691" cy="2511857"/>
          </a:xfrm>
          <a:prstGeom prst="rect">
            <a:avLst/>
          </a:prstGeom>
          <a:noFill/>
          <a:ln>
            <a:noFill/>
          </a:ln>
        </p:spPr>
      </p:pic>
      <p:sp>
        <p:nvSpPr>
          <p:cNvPr id="405" name="Google Shape;405;p22"/>
          <p:cNvSpPr txBox="1"/>
          <p:nvPr/>
        </p:nvSpPr>
        <p:spPr>
          <a:xfrm>
            <a:off x="6039787" y="3454637"/>
            <a:ext cx="1341938" cy="139410"/>
          </a:xfrm>
          <a:prstGeom prst="rect">
            <a:avLst/>
          </a:prstGeom>
          <a:noFill/>
          <a:ln cap="flat" cmpd="sng" w="38100">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06" name="Google Shape;406;p22"/>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3"/>
          <p:cNvSpPr txBox="1"/>
          <p:nvPr/>
        </p:nvSpPr>
        <p:spPr>
          <a:xfrm>
            <a:off x="-707950" y="284215"/>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2" name="Google Shape;412;p23"/>
          <p:cNvSpPr/>
          <p:nvPr/>
        </p:nvSpPr>
        <p:spPr>
          <a:xfrm>
            <a:off x="331181" y="284215"/>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43A62"/>
                </a:solidFill>
                <a:latin typeface="Arial"/>
                <a:ea typeface="Arial"/>
                <a:cs typeface="Arial"/>
                <a:sym typeface="Arial"/>
              </a:rPr>
              <a:t>Praktek Menambahkan Komponen Tombol</a:t>
            </a:r>
            <a:endParaRPr b="0" i="0" sz="2000" u="none" cap="none" strike="noStrike">
              <a:solidFill>
                <a:srgbClr val="243A62"/>
              </a:solidFill>
              <a:latin typeface="Arial"/>
              <a:ea typeface="Arial"/>
              <a:cs typeface="Arial"/>
              <a:sym typeface="Arial"/>
            </a:endParaRPr>
          </a:p>
        </p:txBody>
      </p:sp>
      <p:pic>
        <p:nvPicPr>
          <p:cNvPr id="413" name="Google Shape;413;p23"/>
          <p:cNvPicPr preferRelativeResize="0"/>
          <p:nvPr/>
        </p:nvPicPr>
        <p:blipFill rotWithShape="1">
          <a:blip r:embed="rId3">
            <a:alphaModFix/>
          </a:blip>
          <a:srcRect b="0" l="0" r="0" t="0"/>
          <a:stretch/>
        </p:blipFill>
        <p:spPr>
          <a:xfrm>
            <a:off x="729849" y="1610170"/>
            <a:ext cx="3842151" cy="2631404"/>
          </a:xfrm>
          <a:prstGeom prst="rect">
            <a:avLst/>
          </a:prstGeom>
          <a:noFill/>
          <a:ln>
            <a:noFill/>
          </a:ln>
        </p:spPr>
      </p:pic>
      <p:sp>
        <p:nvSpPr>
          <p:cNvPr id="414" name="Google Shape;414;p23"/>
          <p:cNvSpPr/>
          <p:nvPr/>
        </p:nvSpPr>
        <p:spPr>
          <a:xfrm>
            <a:off x="5574074" y="1385130"/>
            <a:ext cx="1844203" cy="452901"/>
          </a:xfrm>
          <a:custGeom>
            <a:rect b="b" l="l" r="r" t="t"/>
            <a:pathLst>
              <a:path extrusionOk="0" h="120000" w="120000">
                <a:moveTo>
                  <a:pt x="0" y="0"/>
                </a:moveTo>
                <a:lnTo>
                  <a:pt x="120000" y="0"/>
                </a:lnTo>
                <a:lnTo>
                  <a:pt x="120000" y="120000"/>
                </a:lnTo>
                <a:lnTo>
                  <a:pt x="0" y="120000"/>
                </a:lnTo>
                <a:close/>
              </a:path>
              <a:path extrusionOk="0" fill="none" h="120000" w="120000">
                <a:moveTo>
                  <a:pt x="1214" y="49234"/>
                </a:moveTo>
                <a:lnTo>
                  <a:pt x="-172567" y="276689"/>
                </a:lnTo>
              </a:path>
            </a:pathLst>
          </a:custGeom>
          <a:gradFill>
            <a:gsLst>
              <a:gs pos="0">
                <a:srgbClr val="FFAF82"/>
              </a:gs>
              <a:gs pos="35000">
                <a:srgbClr val="FFC5A7"/>
              </a:gs>
              <a:gs pos="100000">
                <a:srgbClr val="FFE8DA"/>
              </a:gs>
            </a:gsLst>
            <a:lin ang="16200000" scaled="0"/>
          </a:gradFill>
          <a:ln cap="flat" cmpd="sng" w="9525">
            <a:solidFill>
              <a:srgbClr val="EB792A"/>
            </a:solidFill>
            <a:prstDash val="solid"/>
            <a:round/>
            <a:headEnd len="sm" w="sm" type="none"/>
            <a:tailEnd len="sm" w="sm" type="none"/>
          </a:ln>
          <a:effectLst>
            <a:outerShdw blurRad="40000" rotWithShape="0" dir="5400000" dist="20000">
              <a:srgbClr val="000000">
                <a:alpha val="35686"/>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Application Name, diisi dengan : </a:t>
            </a:r>
            <a:r>
              <a:rPr b="0" i="0" lang="en-US" sz="1100" u="none" cap="none" strike="noStrike">
                <a:solidFill>
                  <a:schemeClr val="dk1"/>
                </a:solidFill>
                <a:latin typeface="Courier New"/>
                <a:ea typeface="Courier New"/>
                <a:cs typeface="Courier New"/>
                <a:sym typeface="Courier New"/>
              </a:rPr>
              <a:t>"Hello World"</a:t>
            </a:r>
            <a:endParaRPr b="0" i="0" sz="1100" u="none" cap="none" strike="noStrike">
              <a:solidFill>
                <a:schemeClr val="dk1"/>
              </a:solidFill>
              <a:latin typeface="Courier New"/>
              <a:ea typeface="Courier New"/>
              <a:cs typeface="Courier New"/>
              <a:sym typeface="Courier New"/>
            </a:endParaRPr>
          </a:p>
        </p:txBody>
      </p:sp>
      <p:sp>
        <p:nvSpPr>
          <p:cNvPr id="415" name="Google Shape;415;p23"/>
          <p:cNvSpPr/>
          <p:nvPr/>
        </p:nvSpPr>
        <p:spPr>
          <a:xfrm>
            <a:off x="5574074" y="1995395"/>
            <a:ext cx="1844203" cy="543482"/>
          </a:xfrm>
          <a:custGeom>
            <a:rect b="b" l="l" r="r" t="t"/>
            <a:pathLst>
              <a:path extrusionOk="0" h="120000" w="120000">
                <a:moveTo>
                  <a:pt x="0" y="0"/>
                </a:moveTo>
                <a:lnTo>
                  <a:pt x="120000" y="0"/>
                </a:lnTo>
                <a:lnTo>
                  <a:pt x="120000" y="120000"/>
                </a:lnTo>
                <a:lnTo>
                  <a:pt x="0" y="120000"/>
                </a:lnTo>
                <a:close/>
              </a:path>
              <a:path extrusionOk="0" fill="none" h="120000" w="120000">
                <a:moveTo>
                  <a:pt x="1214" y="49234"/>
                </a:moveTo>
                <a:lnTo>
                  <a:pt x="-170796" y="155906"/>
                </a:lnTo>
              </a:path>
            </a:pathLst>
          </a:custGeom>
          <a:gradFill>
            <a:gsLst>
              <a:gs pos="0">
                <a:srgbClr val="FFAF82"/>
              </a:gs>
              <a:gs pos="35000">
                <a:srgbClr val="FFC5A7"/>
              </a:gs>
              <a:gs pos="100000">
                <a:srgbClr val="FFE8DA"/>
              </a:gs>
            </a:gsLst>
            <a:lin ang="16200000" scaled="0"/>
          </a:gradFill>
          <a:ln cap="flat" cmpd="sng" w="9525">
            <a:solidFill>
              <a:srgbClr val="EB792A"/>
            </a:solidFill>
            <a:prstDash val="solid"/>
            <a:round/>
            <a:headEnd len="sm" w="sm" type="none"/>
            <a:tailEnd len="sm" w="sm" type="none"/>
          </a:ln>
          <a:effectLst>
            <a:outerShdw blurRad="40000" rotWithShape="0" dir="5400000" dist="20000">
              <a:srgbClr val="000000">
                <a:alpha val="35686"/>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ourier New"/>
                <a:ea typeface="Courier New"/>
                <a:cs typeface="Courier New"/>
                <a:sym typeface="Courier New"/>
              </a:rPr>
              <a:t>Company domain </a:t>
            </a:r>
            <a:r>
              <a:rPr b="0" i="0" lang="en-US" sz="1100" u="none" cap="none" strike="noStrike">
                <a:solidFill>
                  <a:schemeClr val="dk1"/>
                </a:solidFill>
                <a:latin typeface="Arial"/>
                <a:ea typeface="Arial"/>
                <a:cs typeface="Arial"/>
                <a:sym typeface="Arial"/>
              </a:rPr>
              <a:t>biarkan default, atau diisi kalaupunya domain</a:t>
            </a:r>
            <a:endParaRPr b="0" i="0" sz="1100" u="none" cap="none" strike="noStrike">
              <a:solidFill>
                <a:schemeClr val="dk1"/>
              </a:solidFill>
              <a:latin typeface="Arial"/>
              <a:ea typeface="Arial"/>
              <a:cs typeface="Arial"/>
              <a:sym typeface="Arial"/>
            </a:endParaRPr>
          </a:p>
        </p:txBody>
      </p:sp>
      <p:sp>
        <p:nvSpPr>
          <p:cNvPr id="416" name="Google Shape;416;p23"/>
          <p:cNvSpPr/>
          <p:nvPr/>
        </p:nvSpPr>
        <p:spPr>
          <a:xfrm>
            <a:off x="5574073" y="2663813"/>
            <a:ext cx="1844203" cy="543482"/>
          </a:xfrm>
          <a:custGeom>
            <a:rect b="b" l="l" r="r" t="t"/>
            <a:pathLst>
              <a:path extrusionOk="0" h="120000" w="120000">
                <a:moveTo>
                  <a:pt x="0" y="0"/>
                </a:moveTo>
                <a:lnTo>
                  <a:pt x="120000" y="0"/>
                </a:lnTo>
                <a:lnTo>
                  <a:pt x="120000" y="120000"/>
                </a:lnTo>
                <a:lnTo>
                  <a:pt x="0" y="120000"/>
                </a:lnTo>
                <a:close/>
              </a:path>
              <a:path extrusionOk="0" fill="none" h="120000" w="120000">
                <a:moveTo>
                  <a:pt x="1214" y="49234"/>
                </a:moveTo>
                <a:lnTo>
                  <a:pt x="-171659" y="67993"/>
                </a:lnTo>
              </a:path>
            </a:pathLst>
          </a:custGeom>
          <a:gradFill>
            <a:gsLst>
              <a:gs pos="0">
                <a:srgbClr val="FFAF82"/>
              </a:gs>
              <a:gs pos="35000">
                <a:srgbClr val="FFC5A7"/>
              </a:gs>
              <a:gs pos="100000">
                <a:srgbClr val="FFE8DA"/>
              </a:gs>
            </a:gsLst>
            <a:lin ang="16200000" scaled="0"/>
          </a:gradFill>
          <a:ln cap="flat" cmpd="sng" w="9525">
            <a:solidFill>
              <a:srgbClr val="EB792A"/>
            </a:solidFill>
            <a:prstDash val="solid"/>
            <a:round/>
            <a:headEnd len="sm" w="sm" type="none"/>
            <a:tailEnd len="sm" w="sm" type="none"/>
          </a:ln>
          <a:effectLst>
            <a:outerShdw blurRad="40000" rotWithShape="0" dir="5400000" dist="20000">
              <a:srgbClr val="000000">
                <a:alpha val="35686"/>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ourier New"/>
                <a:ea typeface="Courier New"/>
                <a:cs typeface="Courier New"/>
                <a:sym typeface="Courier New"/>
              </a:rPr>
              <a:t>Project Location </a:t>
            </a:r>
            <a:r>
              <a:rPr b="0" i="0" lang="en-US" sz="1100" u="none" cap="none" strike="noStrike">
                <a:solidFill>
                  <a:schemeClr val="dk1"/>
                </a:solidFill>
                <a:latin typeface="Arial"/>
                <a:ea typeface="Arial"/>
                <a:cs typeface="Arial"/>
                <a:sym typeface="Arial"/>
              </a:rPr>
              <a:t>diisi dengan lokasi folder penyimpanan project</a:t>
            </a:r>
            <a:endParaRPr b="0" i="0" sz="1100" u="none" cap="none" strike="noStrike">
              <a:solidFill>
                <a:schemeClr val="dk1"/>
              </a:solidFill>
              <a:latin typeface="Arial"/>
              <a:ea typeface="Arial"/>
              <a:cs typeface="Arial"/>
              <a:sym typeface="Arial"/>
            </a:endParaRPr>
          </a:p>
        </p:txBody>
      </p:sp>
      <p:sp>
        <p:nvSpPr>
          <p:cNvPr id="417" name="Google Shape;417;p23"/>
          <p:cNvSpPr/>
          <p:nvPr/>
        </p:nvSpPr>
        <p:spPr>
          <a:xfrm>
            <a:off x="5574072" y="3545819"/>
            <a:ext cx="1844203" cy="543482"/>
          </a:xfrm>
          <a:custGeom>
            <a:rect b="b" l="l" r="r" t="t"/>
            <a:pathLst>
              <a:path extrusionOk="0" h="120000" w="120000">
                <a:moveTo>
                  <a:pt x="0" y="0"/>
                </a:moveTo>
                <a:lnTo>
                  <a:pt x="120000" y="0"/>
                </a:lnTo>
                <a:lnTo>
                  <a:pt x="120000" y="120000"/>
                </a:lnTo>
                <a:lnTo>
                  <a:pt x="0" y="120000"/>
                </a:lnTo>
                <a:close/>
              </a:path>
              <a:path extrusionOk="0" fill="none" h="120000" w="120000">
                <a:moveTo>
                  <a:pt x="1214" y="49234"/>
                </a:moveTo>
                <a:lnTo>
                  <a:pt x="-141014" y="85322"/>
                </a:lnTo>
              </a:path>
            </a:pathLst>
          </a:custGeom>
          <a:gradFill>
            <a:gsLst>
              <a:gs pos="0">
                <a:srgbClr val="FFAF82"/>
              </a:gs>
              <a:gs pos="35000">
                <a:srgbClr val="FFC5A7"/>
              </a:gs>
              <a:gs pos="100000">
                <a:srgbClr val="FFE8DA"/>
              </a:gs>
            </a:gsLst>
            <a:lin ang="16200000" scaled="0"/>
          </a:gradFill>
          <a:ln cap="flat" cmpd="sng" w="9525">
            <a:solidFill>
              <a:srgbClr val="EB792A"/>
            </a:solidFill>
            <a:prstDash val="solid"/>
            <a:round/>
            <a:headEnd len="sm" w="sm" type="none"/>
            <a:tailEnd len="sm" w="sm" type="none"/>
          </a:ln>
          <a:effectLst>
            <a:outerShdw blurRad="40000" rotWithShape="0" dir="5400000" dist="20000">
              <a:srgbClr val="000000">
                <a:alpha val="35686"/>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Lanjutkan proses dengan menekan tombol </a:t>
            </a:r>
            <a:r>
              <a:rPr b="0" i="0" lang="en-US" sz="1100" u="none" cap="none" strike="noStrike">
                <a:solidFill>
                  <a:schemeClr val="dk1"/>
                </a:solidFill>
                <a:latin typeface="Courier New"/>
                <a:ea typeface="Courier New"/>
                <a:cs typeface="Courier New"/>
                <a:sym typeface="Courier New"/>
              </a:rPr>
              <a:t>next</a:t>
            </a:r>
            <a:endParaRPr b="0" i="0" sz="1100" u="none" cap="none" strike="noStrike">
              <a:solidFill>
                <a:schemeClr val="dk1"/>
              </a:solidFill>
              <a:latin typeface="Courier New"/>
              <a:ea typeface="Courier New"/>
              <a:cs typeface="Courier New"/>
              <a:sym typeface="Courier New"/>
            </a:endParaRPr>
          </a:p>
        </p:txBody>
      </p:sp>
      <p:sp>
        <p:nvSpPr>
          <p:cNvPr id="418" name="Google Shape;418;p23"/>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4"/>
          <p:cNvSpPr txBox="1"/>
          <p:nvPr/>
        </p:nvSpPr>
        <p:spPr>
          <a:xfrm>
            <a:off x="-707950" y="266799"/>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4" name="Google Shape;424;p24"/>
          <p:cNvSpPr/>
          <p:nvPr/>
        </p:nvSpPr>
        <p:spPr>
          <a:xfrm>
            <a:off x="331181" y="266799"/>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43A62"/>
                </a:solidFill>
                <a:latin typeface="Arial"/>
                <a:ea typeface="Arial"/>
                <a:cs typeface="Arial"/>
                <a:sym typeface="Arial"/>
              </a:rPr>
              <a:t>Praktek Menambahkan Komponen Tombol</a:t>
            </a:r>
            <a:endParaRPr b="0" i="0" sz="2000" u="none" cap="none" strike="noStrike">
              <a:solidFill>
                <a:srgbClr val="243A62"/>
              </a:solidFill>
              <a:latin typeface="Arial"/>
              <a:ea typeface="Arial"/>
              <a:cs typeface="Arial"/>
              <a:sym typeface="Arial"/>
            </a:endParaRPr>
          </a:p>
        </p:txBody>
      </p:sp>
      <p:sp>
        <p:nvSpPr>
          <p:cNvPr id="425" name="Google Shape;425;p24"/>
          <p:cNvSpPr txBox="1"/>
          <p:nvPr/>
        </p:nvSpPr>
        <p:spPr>
          <a:xfrm>
            <a:off x="4571999" y="1323869"/>
            <a:ext cx="3842151" cy="1022459"/>
          </a:xfrm>
          <a:prstGeom prst="rect">
            <a:avLst/>
          </a:prstGeom>
          <a:noFill/>
          <a:ln>
            <a:noFill/>
          </a:ln>
        </p:spPr>
        <p:txBody>
          <a:bodyPr anchorCtr="0" anchor="b" bIns="45700" lIns="91425" spcFirstLastPara="1" rIns="91425" wrap="square" tIns="45700">
            <a:noAutofit/>
          </a:bodyPr>
          <a:lstStyle/>
          <a:p>
            <a:pPr indent="-285750" lvl="0" marL="285750" marR="0" rtl="0" algn="just">
              <a:lnSpc>
                <a:spcPct val="100000"/>
              </a:lnSpc>
              <a:spcBef>
                <a:spcPts val="0"/>
              </a:spcBef>
              <a:spcAft>
                <a:spcPts val="0"/>
              </a:spcAft>
              <a:buClr>
                <a:srgbClr val="002060"/>
              </a:buClr>
              <a:buSzPts val="1400"/>
              <a:buFont typeface="Arial"/>
              <a:buChar char="•"/>
            </a:pPr>
            <a:r>
              <a:rPr b="0" i="0" lang="en-US" sz="1400" u="none" cap="none" strike="noStrike">
                <a:solidFill>
                  <a:schemeClr val="dk1"/>
                </a:solidFill>
                <a:latin typeface="Arial"/>
                <a:ea typeface="Arial"/>
                <a:cs typeface="Arial"/>
                <a:sym typeface="Arial"/>
              </a:rPr>
              <a:t>Jendela Target Android Device.</a:t>
            </a:r>
            <a:endParaRPr b="0" i="0" sz="1400" u="none" cap="none" strike="noStrike">
              <a:solidFill>
                <a:schemeClr val="dk1"/>
              </a:solidFill>
              <a:latin typeface="Arial"/>
              <a:ea typeface="Arial"/>
              <a:cs typeface="Arial"/>
              <a:sym typeface="Arial"/>
            </a:endParaRPr>
          </a:p>
          <a:p>
            <a:pPr indent="-285750" lvl="0" marL="285750" marR="0" rtl="0" algn="just">
              <a:lnSpc>
                <a:spcPct val="100000"/>
              </a:lnSpc>
              <a:spcBef>
                <a:spcPts val="280"/>
              </a:spcBef>
              <a:spcAft>
                <a:spcPts val="0"/>
              </a:spcAft>
              <a:buClr>
                <a:srgbClr val="002060"/>
              </a:buClr>
              <a:buSzPts val="1400"/>
              <a:buFont typeface="Arial"/>
              <a:buChar char="•"/>
            </a:pPr>
            <a:r>
              <a:rPr b="0" i="0" lang="en-US" sz="1400" u="none" cap="none" strike="noStrike">
                <a:solidFill>
                  <a:schemeClr val="dk1"/>
                </a:solidFill>
                <a:latin typeface="Arial"/>
                <a:ea typeface="Arial"/>
                <a:cs typeface="Arial"/>
                <a:sym typeface="Arial"/>
              </a:rPr>
              <a:t>Jika proyek Anda memerlukan komponen tambahan untuk SDK target terpilih, Android Studio akan memasangnya secara otomatis. Klik Next.</a:t>
            </a:r>
            <a:endParaRPr b="0" i="0" sz="1400" u="none" cap="none" strike="noStrike">
              <a:solidFill>
                <a:srgbClr val="000000"/>
              </a:solidFill>
              <a:latin typeface="Arial"/>
              <a:ea typeface="Arial"/>
              <a:cs typeface="Arial"/>
              <a:sym typeface="Arial"/>
            </a:endParaRPr>
          </a:p>
        </p:txBody>
      </p:sp>
      <p:pic>
        <p:nvPicPr>
          <p:cNvPr id="426" name="Google Shape;426;p24"/>
          <p:cNvPicPr preferRelativeResize="0"/>
          <p:nvPr/>
        </p:nvPicPr>
        <p:blipFill rotWithShape="1">
          <a:blip r:embed="rId3">
            <a:alphaModFix/>
          </a:blip>
          <a:srcRect b="0" l="0" r="0" t="0"/>
          <a:stretch/>
        </p:blipFill>
        <p:spPr>
          <a:xfrm>
            <a:off x="-500451" y="1515629"/>
            <a:ext cx="3842152" cy="2795793"/>
          </a:xfrm>
          <a:prstGeom prst="rect">
            <a:avLst/>
          </a:prstGeom>
          <a:noFill/>
          <a:ln>
            <a:noFill/>
          </a:ln>
        </p:spPr>
      </p:pic>
      <p:cxnSp>
        <p:nvCxnSpPr>
          <p:cNvPr id="427" name="Google Shape;427;p24"/>
          <p:cNvCxnSpPr/>
          <p:nvPr/>
        </p:nvCxnSpPr>
        <p:spPr>
          <a:xfrm flipH="1" rot="10800000">
            <a:off x="3540834" y="1602776"/>
            <a:ext cx="1297173" cy="716732"/>
          </a:xfrm>
          <a:prstGeom prst="straightConnector1">
            <a:avLst/>
          </a:prstGeom>
          <a:noFill/>
          <a:ln cap="flat" cmpd="sng" w="38100">
            <a:solidFill>
              <a:srgbClr val="EB792A"/>
            </a:solidFill>
            <a:prstDash val="solid"/>
            <a:round/>
            <a:headEnd len="sm" w="sm" type="none"/>
            <a:tailEnd len="med" w="med" type="triangle"/>
          </a:ln>
        </p:spPr>
      </p:cxnSp>
      <p:sp>
        <p:nvSpPr>
          <p:cNvPr id="428" name="Google Shape;428;p24"/>
          <p:cNvSpPr/>
          <p:nvPr/>
        </p:nvSpPr>
        <p:spPr>
          <a:xfrm>
            <a:off x="5043828" y="3447313"/>
            <a:ext cx="2129070" cy="533457"/>
          </a:xfrm>
          <a:custGeom>
            <a:rect b="b" l="l" r="r" t="t"/>
            <a:pathLst>
              <a:path extrusionOk="0" h="120000" w="120000">
                <a:moveTo>
                  <a:pt x="0" y="0"/>
                </a:moveTo>
                <a:lnTo>
                  <a:pt x="120000" y="0"/>
                </a:lnTo>
                <a:lnTo>
                  <a:pt x="120000" y="120000"/>
                </a:lnTo>
                <a:lnTo>
                  <a:pt x="0" y="120000"/>
                </a:lnTo>
                <a:close/>
              </a:path>
              <a:path extrusionOk="0" fill="none" h="120000" w="120000">
                <a:moveTo>
                  <a:pt x="1214" y="49234"/>
                </a:moveTo>
                <a:lnTo>
                  <a:pt x="-96661" y="70639"/>
                </a:lnTo>
              </a:path>
            </a:pathLst>
          </a:custGeom>
          <a:gradFill>
            <a:gsLst>
              <a:gs pos="0">
                <a:srgbClr val="FFAF82"/>
              </a:gs>
              <a:gs pos="35000">
                <a:srgbClr val="FFC5A7"/>
              </a:gs>
              <a:gs pos="100000">
                <a:srgbClr val="FFE8DA"/>
              </a:gs>
            </a:gsLst>
            <a:lin ang="16200000" scaled="0"/>
          </a:gradFill>
          <a:ln cap="flat" cmpd="sng" w="9525">
            <a:solidFill>
              <a:srgbClr val="EB792A"/>
            </a:solidFill>
            <a:prstDash val="solid"/>
            <a:round/>
            <a:headEnd len="sm" w="sm" type="none"/>
            <a:tailEnd len="sm" w="sm" type="none"/>
          </a:ln>
          <a:effectLst>
            <a:outerShdw blurRad="40000" rotWithShape="0" dir="5400000" dist="20000">
              <a:srgbClr val="000000">
                <a:alpha val="35686"/>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Lanjutkan proses dengan menekan tombol </a:t>
            </a:r>
            <a:r>
              <a:rPr b="0" i="0" lang="en-US" sz="1200" u="none" cap="none" strike="noStrike">
                <a:solidFill>
                  <a:schemeClr val="dk1"/>
                </a:solidFill>
                <a:latin typeface="Courier New"/>
                <a:ea typeface="Courier New"/>
                <a:cs typeface="Courier New"/>
                <a:sym typeface="Courier New"/>
              </a:rPr>
              <a:t>next</a:t>
            </a:r>
            <a:endParaRPr b="0" i="0" sz="1200" u="none" cap="none" strike="noStrike">
              <a:solidFill>
                <a:schemeClr val="dk1"/>
              </a:solidFill>
              <a:latin typeface="Courier New"/>
              <a:ea typeface="Courier New"/>
              <a:cs typeface="Courier New"/>
              <a:sym typeface="Courier New"/>
            </a:endParaRPr>
          </a:p>
        </p:txBody>
      </p:sp>
      <p:sp>
        <p:nvSpPr>
          <p:cNvPr id="429" name="Google Shape;429;p24"/>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5"/>
          <p:cNvSpPr txBox="1"/>
          <p:nvPr/>
        </p:nvSpPr>
        <p:spPr>
          <a:xfrm>
            <a:off x="-707950" y="284215"/>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35" name="Google Shape;435;p25"/>
          <p:cNvSpPr/>
          <p:nvPr/>
        </p:nvSpPr>
        <p:spPr>
          <a:xfrm>
            <a:off x="331181" y="284215"/>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43A62"/>
                </a:solidFill>
                <a:latin typeface="Arial"/>
                <a:ea typeface="Arial"/>
                <a:cs typeface="Arial"/>
                <a:sym typeface="Arial"/>
              </a:rPr>
              <a:t>Praktek Menambahkan Komponen Tombol</a:t>
            </a:r>
            <a:endParaRPr b="0" i="0" sz="2000" u="none" cap="none" strike="noStrike">
              <a:solidFill>
                <a:srgbClr val="243A62"/>
              </a:solidFill>
              <a:latin typeface="Arial"/>
              <a:ea typeface="Arial"/>
              <a:cs typeface="Arial"/>
              <a:sym typeface="Arial"/>
            </a:endParaRPr>
          </a:p>
        </p:txBody>
      </p:sp>
      <p:sp>
        <p:nvSpPr>
          <p:cNvPr id="436" name="Google Shape;436;p25"/>
          <p:cNvSpPr txBox="1"/>
          <p:nvPr/>
        </p:nvSpPr>
        <p:spPr>
          <a:xfrm>
            <a:off x="4733083" y="1883541"/>
            <a:ext cx="3564506" cy="842516"/>
          </a:xfrm>
          <a:prstGeom prst="rect">
            <a:avLst/>
          </a:prstGeom>
          <a:noFill/>
          <a:ln>
            <a:noFill/>
          </a:ln>
        </p:spPr>
        <p:txBody>
          <a:bodyPr anchorCtr="0" anchor="b" bIns="45700" lIns="91425" spcFirstLastPara="1" rIns="91425" wrap="square" tIns="45700">
            <a:noAutofit/>
          </a:bodyPr>
          <a:lstStyle/>
          <a:p>
            <a:pPr indent="-285750" lvl="0" marL="285750" marR="0" rtl="0" algn="just">
              <a:lnSpc>
                <a:spcPct val="100000"/>
              </a:lnSpc>
              <a:spcBef>
                <a:spcPts val="0"/>
              </a:spcBef>
              <a:spcAft>
                <a:spcPts val="0"/>
              </a:spcAft>
              <a:buClr>
                <a:srgbClr val="002060"/>
              </a:buClr>
              <a:buSzPts val="1600"/>
              <a:buFont typeface="Arial"/>
              <a:buChar char="•"/>
            </a:pPr>
            <a:r>
              <a:rPr b="0" i="0" lang="en-US" sz="1600" u="none" cap="none" strike="noStrike">
                <a:solidFill>
                  <a:schemeClr val="dk1"/>
                </a:solidFill>
                <a:latin typeface="Arial"/>
                <a:ea typeface="Arial"/>
                <a:cs typeface="Arial"/>
                <a:sym typeface="Arial"/>
              </a:rPr>
              <a:t>Jendela </a:t>
            </a:r>
            <a:r>
              <a:rPr b="0" i="0" lang="en-US" sz="1600" u="none" cap="none" strike="noStrike">
                <a:solidFill>
                  <a:schemeClr val="dk1"/>
                </a:solidFill>
                <a:latin typeface="Courier New"/>
                <a:ea typeface="Courier New"/>
                <a:cs typeface="Courier New"/>
                <a:sym typeface="Courier New"/>
              </a:rPr>
              <a:t>Customize the Activity</a:t>
            </a:r>
            <a:r>
              <a:rPr b="0" i="0" lang="en-US" sz="16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320"/>
              </a:spcBef>
              <a:spcAft>
                <a:spcPts val="0"/>
              </a:spcAft>
              <a:buClr>
                <a:srgbClr val="002060"/>
              </a:buClr>
              <a:buSzPts val="1600"/>
              <a:buFont typeface="Arial"/>
              <a:buChar char="•"/>
            </a:pPr>
            <a:r>
              <a:rPr b="0" i="0" lang="en-US" sz="1600" u="none" cap="none" strike="noStrike">
                <a:solidFill>
                  <a:schemeClr val="dk1"/>
                </a:solidFill>
                <a:latin typeface="Arial"/>
                <a:ea typeface="Arial"/>
                <a:cs typeface="Arial"/>
                <a:sym typeface="Arial"/>
              </a:rPr>
              <a:t>Setiap aplikasi membutuhkan paling tidak satu aktivitas. Aktivitas mewakili satu layar dengan satu antarmuka pengguna</a:t>
            </a:r>
            <a:endParaRPr b="0" i="0" sz="1600" u="none" cap="none" strike="noStrike">
              <a:solidFill>
                <a:schemeClr val="dk1"/>
              </a:solidFill>
              <a:latin typeface="Arial"/>
              <a:ea typeface="Arial"/>
              <a:cs typeface="Arial"/>
              <a:sym typeface="Arial"/>
            </a:endParaRPr>
          </a:p>
        </p:txBody>
      </p:sp>
      <p:pic>
        <p:nvPicPr>
          <p:cNvPr id="437" name="Google Shape;437;p25"/>
          <p:cNvPicPr preferRelativeResize="0"/>
          <p:nvPr/>
        </p:nvPicPr>
        <p:blipFill rotWithShape="1">
          <a:blip r:embed="rId3">
            <a:alphaModFix/>
          </a:blip>
          <a:srcRect b="0" l="0" r="0" t="0"/>
          <a:stretch/>
        </p:blipFill>
        <p:spPr>
          <a:xfrm>
            <a:off x="729849" y="1518416"/>
            <a:ext cx="3842151" cy="2602933"/>
          </a:xfrm>
          <a:prstGeom prst="rect">
            <a:avLst/>
          </a:prstGeom>
          <a:noFill/>
          <a:ln>
            <a:noFill/>
          </a:ln>
        </p:spPr>
      </p:pic>
      <p:sp>
        <p:nvSpPr>
          <p:cNvPr id="438" name="Google Shape;438;p25"/>
          <p:cNvSpPr/>
          <p:nvPr/>
        </p:nvSpPr>
        <p:spPr>
          <a:xfrm>
            <a:off x="5351004" y="2729016"/>
            <a:ext cx="2328664" cy="561677"/>
          </a:xfrm>
          <a:custGeom>
            <a:rect b="b" l="l" r="r" t="t"/>
            <a:pathLst>
              <a:path extrusionOk="0" h="120000" w="120000">
                <a:moveTo>
                  <a:pt x="0" y="0"/>
                </a:moveTo>
                <a:lnTo>
                  <a:pt x="120000" y="0"/>
                </a:lnTo>
                <a:lnTo>
                  <a:pt x="120000" y="120000"/>
                </a:lnTo>
                <a:lnTo>
                  <a:pt x="0" y="120000"/>
                </a:lnTo>
                <a:close/>
              </a:path>
              <a:path extrusionOk="0" fill="none" h="120000" w="120000">
                <a:moveTo>
                  <a:pt x="1214" y="49234"/>
                </a:moveTo>
                <a:lnTo>
                  <a:pt x="-98006" y="50552"/>
                </a:lnTo>
              </a:path>
            </a:pathLst>
          </a:custGeom>
          <a:gradFill>
            <a:gsLst>
              <a:gs pos="0">
                <a:srgbClr val="FFAF82"/>
              </a:gs>
              <a:gs pos="35000">
                <a:srgbClr val="FFC5A7"/>
              </a:gs>
              <a:gs pos="100000">
                <a:srgbClr val="FFE8DA"/>
              </a:gs>
            </a:gsLst>
            <a:lin ang="16200000" scaled="0"/>
          </a:gradFill>
          <a:ln cap="flat" cmpd="sng" w="9525">
            <a:solidFill>
              <a:srgbClr val="EB792A"/>
            </a:solidFill>
            <a:prstDash val="solid"/>
            <a:round/>
            <a:headEnd len="sm" w="sm" type="none"/>
            <a:tailEnd len="sm" w="sm" type="none"/>
          </a:ln>
          <a:effectLst>
            <a:outerShdw blurRad="40000" rotWithShape="0" dir="5400000" dist="20000">
              <a:srgbClr val="000000">
                <a:alpha val="35686"/>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Pilih </a:t>
            </a:r>
            <a:r>
              <a:rPr b="0" i="0" lang="en-US" sz="1200" u="none" cap="none" strike="noStrike">
                <a:solidFill>
                  <a:schemeClr val="dk1"/>
                </a:solidFill>
                <a:latin typeface="Courier New"/>
                <a:ea typeface="Courier New"/>
                <a:cs typeface="Courier New"/>
                <a:sym typeface="Courier New"/>
              </a:rPr>
              <a:t>empty activity</a:t>
            </a:r>
            <a:endParaRPr b="0" i="0" sz="1200" u="none" cap="none" strike="noStrike">
              <a:solidFill>
                <a:schemeClr val="dk1"/>
              </a:solidFill>
              <a:latin typeface="Courier New"/>
              <a:ea typeface="Courier New"/>
              <a:cs typeface="Courier New"/>
              <a:sym typeface="Courier New"/>
            </a:endParaRPr>
          </a:p>
        </p:txBody>
      </p:sp>
      <p:sp>
        <p:nvSpPr>
          <p:cNvPr id="439" name="Google Shape;439;p25"/>
          <p:cNvSpPr/>
          <p:nvPr/>
        </p:nvSpPr>
        <p:spPr>
          <a:xfrm>
            <a:off x="5351004" y="3559672"/>
            <a:ext cx="2328664" cy="561677"/>
          </a:xfrm>
          <a:custGeom>
            <a:rect b="b" l="l" r="r" t="t"/>
            <a:pathLst>
              <a:path extrusionOk="0" h="120000" w="120000">
                <a:moveTo>
                  <a:pt x="0" y="0"/>
                </a:moveTo>
                <a:lnTo>
                  <a:pt x="120000" y="0"/>
                </a:lnTo>
                <a:lnTo>
                  <a:pt x="120000" y="120000"/>
                </a:lnTo>
                <a:lnTo>
                  <a:pt x="0" y="120000"/>
                </a:lnTo>
                <a:close/>
              </a:path>
              <a:path extrusionOk="0" fill="none" h="120000" w="120000">
                <a:moveTo>
                  <a:pt x="1214" y="49234"/>
                </a:moveTo>
                <a:lnTo>
                  <a:pt x="-103514" y="58207"/>
                </a:lnTo>
              </a:path>
            </a:pathLst>
          </a:custGeom>
          <a:gradFill>
            <a:gsLst>
              <a:gs pos="0">
                <a:srgbClr val="FFAF82"/>
              </a:gs>
              <a:gs pos="35000">
                <a:srgbClr val="FFC5A7"/>
              </a:gs>
              <a:gs pos="100000">
                <a:srgbClr val="FFE8DA"/>
              </a:gs>
            </a:gsLst>
            <a:lin ang="16200000" scaled="0"/>
          </a:gradFill>
          <a:ln cap="flat" cmpd="sng" w="9525">
            <a:solidFill>
              <a:srgbClr val="EB792A"/>
            </a:solidFill>
            <a:prstDash val="solid"/>
            <a:round/>
            <a:headEnd len="sm" w="sm" type="none"/>
            <a:tailEnd len="sm" w="sm" type="none"/>
          </a:ln>
          <a:effectLst>
            <a:outerShdw blurRad="40000" rotWithShape="0" dir="5400000" dist="20000">
              <a:srgbClr val="000000">
                <a:alpha val="35686"/>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Lanjutkan proses dengan menekan tombol </a:t>
            </a:r>
            <a:r>
              <a:rPr b="0" i="0" lang="en-US" sz="1200" u="none" cap="none" strike="noStrike">
                <a:solidFill>
                  <a:schemeClr val="dk1"/>
                </a:solidFill>
                <a:latin typeface="Courier New"/>
                <a:ea typeface="Courier New"/>
                <a:cs typeface="Courier New"/>
                <a:sym typeface="Courier New"/>
              </a:rPr>
              <a:t>next</a:t>
            </a:r>
            <a:endParaRPr b="0" i="0" sz="1200" u="none" cap="none" strike="noStrike">
              <a:solidFill>
                <a:schemeClr val="dk1"/>
              </a:solidFill>
              <a:latin typeface="Courier New"/>
              <a:ea typeface="Courier New"/>
              <a:cs typeface="Courier New"/>
              <a:sym typeface="Courier New"/>
            </a:endParaRPr>
          </a:p>
        </p:txBody>
      </p:sp>
      <p:sp>
        <p:nvSpPr>
          <p:cNvPr id="440" name="Google Shape;440;p25"/>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6"/>
          <p:cNvSpPr txBox="1"/>
          <p:nvPr/>
        </p:nvSpPr>
        <p:spPr>
          <a:xfrm>
            <a:off x="-707950" y="319049"/>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46" name="Google Shape;446;p26"/>
          <p:cNvSpPr/>
          <p:nvPr/>
        </p:nvSpPr>
        <p:spPr>
          <a:xfrm>
            <a:off x="331181" y="319049"/>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43A62"/>
                </a:solidFill>
                <a:latin typeface="Arial"/>
                <a:ea typeface="Arial"/>
                <a:cs typeface="Arial"/>
                <a:sym typeface="Arial"/>
              </a:rPr>
              <a:t>Praktek Menambahkan Komponen Tombol</a:t>
            </a:r>
            <a:endParaRPr b="0" i="0" sz="2000" u="none" cap="none" strike="noStrike">
              <a:solidFill>
                <a:srgbClr val="243A62"/>
              </a:solidFill>
              <a:latin typeface="Arial"/>
              <a:ea typeface="Arial"/>
              <a:cs typeface="Arial"/>
              <a:sym typeface="Arial"/>
            </a:endParaRPr>
          </a:p>
        </p:txBody>
      </p:sp>
      <p:pic>
        <p:nvPicPr>
          <p:cNvPr id="447" name="Google Shape;447;p26"/>
          <p:cNvPicPr preferRelativeResize="0"/>
          <p:nvPr/>
        </p:nvPicPr>
        <p:blipFill rotWithShape="1">
          <a:blip r:embed="rId3">
            <a:alphaModFix/>
          </a:blip>
          <a:srcRect b="0" l="0" r="0" t="0"/>
          <a:stretch/>
        </p:blipFill>
        <p:spPr>
          <a:xfrm>
            <a:off x="729849" y="1236955"/>
            <a:ext cx="3842151" cy="2381544"/>
          </a:xfrm>
          <a:prstGeom prst="rect">
            <a:avLst/>
          </a:prstGeom>
          <a:noFill/>
          <a:ln>
            <a:noFill/>
          </a:ln>
        </p:spPr>
      </p:pic>
      <p:sp>
        <p:nvSpPr>
          <p:cNvPr id="448" name="Google Shape;448;p26"/>
          <p:cNvSpPr/>
          <p:nvPr/>
        </p:nvSpPr>
        <p:spPr>
          <a:xfrm>
            <a:off x="5061500" y="3096512"/>
            <a:ext cx="2182599" cy="521987"/>
          </a:xfrm>
          <a:custGeom>
            <a:rect b="b" l="l" r="r" t="t"/>
            <a:pathLst>
              <a:path extrusionOk="0" h="120000" w="120000">
                <a:moveTo>
                  <a:pt x="0" y="0"/>
                </a:moveTo>
                <a:lnTo>
                  <a:pt x="120000" y="0"/>
                </a:lnTo>
                <a:lnTo>
                  <a:pt x="120000" y="120000"/>
                </a:lnTo>
                <a:lnTo>
                  <a:pt x="0" y="120000"/>
                </a:lnTo>
                <a:close/>
              </a:path>
              <a:path extrusionOk="0" fill="none" h="120000" w="120000">
                <a:moveTo>
                  <a:pt x="1214" y="49234"/>
                </a:moveTo>
                <a:lnTo>
                  <a:pt x="-66544" y="57503"/>
                </a:lnTo>
              </a:path>
            </a:pathLst>
          </a:custGeom>
          <a:gradFill>
            <a:gsLst>
              <a:gs pos="0">
                <a:srgbClr val="FFAF82"/>
              </a:gs>
              <a:gs pos="35000">
                <a:srgbClr val="FFC5A7"/>
              </a:gs>
              <a:gs pos="100000">
                <a:srgbClr val="FFE8DA"/>
              </a:gs>
            </a:gsLst>
            <a:lin ang="16200000" scaled="0"/>
          </a:gradFill>
          <a:ln cap="flat" cmpd="sng" w="9525">
            <a:solidFill>
              <a:srgbClr val="EB792A"/>
            </a:solidFill>
            <a:prstDash val="solid"/>
            <a:round/>
            <a:headEnd len="sm" w="sm" type="none"/>
            <a:tailEnd len="sm" w="sm" type="none"/>
          </a:ln>
          <a:effectLst>
            <a:outerShdw blurRad="40000" rotWithShape="0" dir="5400000" dist="20000">
              <a:srgbClr val="000000">
                <a:alpha val="35686"/>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Tekan tombol </a:t>
            </a:r>
            <a:r>
              <a:rPr b="0" i="0" lang="en-US" sz="1100" u="none" cap="none" strike="noStrike">
                <a:solidFill>
                  <a:schemeClr val="dk1"/>
                </a:solidFill>
                <a:latin typeface="Courier New"/>
                <a:ea typeface="Courier New"/>
                <a:cs typeface="Courier New"/>
                <a:sym typeface="Courier New"/>
              </a:rPr>
              <a:t>Finish</a:t>
            </a:r>
            <a:r>
              <a:rPr b="0" i="0" lang="en-US" sz="1100" u="none" cap="none" strike="noStrike">
                <a:solidFill>
                  <a:schemeClr val="dk1"/>
                </a:solidFill>
                <a:latin typeface="Arial"/>
                <a:ea typeface="Arial"/>
                <a:cs typeface="Arial"/>
                <a:sym typeface="Arial"/>
              </a:rPr>
              <a:t> untuk membuat project</a:t>
            </a:r>
            <a:endParaRPr b="0" i="0" sz="1100" u="none" cap="none" strike="noStrike">
              <a:solidFill>
                <a:schemeClr val="dk1"/>
              </a:solidFill>
              <a:latin typeface="Arial"/>
              <a:ea typeface="Arial"/>
              <a:cs typeface="Arial"/>
              <a:sym typeface="Arial"/>
            </a:endParaRPr>
          </a:p>
        </p:txBody>
      </p:sp>
      <p:sp>
        <p:nvSpPr>
          <p:cNvPr id="449" name="Google Shape;449;p26"/>
          <p:cNvSpPr/>
          <p:nvPr/>
        </p:nvSpPr>
        <p:spPr>
          <a:xfrm>
            <a:off x="5061500" y="1307885"/>
            <a:ext cx="2182599" cy="668296"/>
          </a:xfrm>
          <a:custGeom>
            <a:rect b="b" l="l" r="r" t="t"/>
            <a:pathLst>
              <a:path extrusionOk="0" h="120000" w="120000">
                <a:moveTo>
                  <a:pt x="0" y="0"/>
                </a:moveTo>
                <a:lnTo>
                  <a:pt x="120000" y="0"/>
                </a:lnTo>
                <a:lnTo>
                  <a:pt x="120000" y="120000"/>
                </a:lnTo>
                <a:lnTo>
                  <a:pt x="0" y="120000"/>
                </a:lnTo>
                <a:close/>
              </a:path>
              <a:path extrusionOk="0" fill="none" h="120000" w="120000">
                <a:moveTo>
                  <a:pt x="1214" y="49234"/>
                </a:moveTo>
                <a:lnTo>
                  <a:pt x="-99102" y="138782"/>
                </a:lnTo>
              </a:path>
            </a:pathLst>
          </a:custGeom>
          <a:gradFill>
            <a:gsLst>
              <a:gs pos="0">
                <a:srgbClr val="FFAF82"/>
              </a:gs>
              <a:gs pos="35000">
                <a:srgbClr val="FFC5A7"/>
              </a:gs>
              <a:gs pos="100000">
                <a:srgbClr val="FFE8DA"/>
              </a:gs>
            </a:gsLst>
            <a:lin ang="16200000" scaled="0"/>
          </a:gradFill>
          <a:ln cap="flat" cmpd="sng" w="9525">
            <a:solidFill>
              <a:srgbClr val="EB792A"/>
            </a:solidFill>
            <a:prstDash val="solid"/>
            <a:round/>
            <a:headEnd len="sm" w="sm" type="none"/>
            <a:tailEnd len="sm" w="sm" type="none"/>
          </a:ln>
          <a:effectLst>
            <a:outerShdw blurRad="40000" rotWithShape="0" dir="5400000" dist="20000">
              <a:srgbClr val="000000">
                <a:alpha val="3568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Arial"/>
                <a:ea typeface="Arial"/>
                <a:cs typeface="Arial"/>
                <a:sym typeface="Arial"/>
              </a:rPr>
              <a:t>Activity Main, nama ini akan digunakan sebagai nama class main dari project. (biarkan default)</a:t>
            </a:r>
            <a:endParaRPr b="0" i="0" sz="1050" u="none" cap="none" strike="noStrike">
              <a:solidFill>
                <a:schemeClr val="dk1"/>
              </a:solidFill>
              <a:latin typeface="Arial"/>
              <a:ea typeface="Arial"/>
              <a:cs typeface="Arial"/>
              <a:sym typeface="Arial"/>
            </a:endParaRPr>
          </a:p>
        </p:txBody>
      </p:sp>
      <p:sp>
        <p:nvSpPr>
          <p:cNvPr id="450" name="Google Shape;450;p26"/>
          <p:cNvSpPr/>
          <p:nvPr/>
        </p:nvSpPr>
        <p:spPr>
          <a:xfrm>
            <a:off x="5061500" y="2154427"/>
            <a:ext cx="2182599" cy="734417"/>
          </a:xfrm>
          <a:custGeom>
            <a:rect b="b" l="l" r="r" t="t"/>
            <a:pathLst>
              <a:path extrusionOk="0" h="120000" w="120000">
                <a:moveTo>
                  <a:pt x="0" y="0"/>
                </a:moveTo>
                <a:lnTo>
                  <a:pt x="120000" y="0"/>
                </a:lnTo>
                <a:lnTo>
                  <a:pt x="120000" y="120000"/>
                </a:lnTo>
                <a:lnTo>
                  <a:pt x="0" y="120000"/>
                </a:lnTo>
                <a:close/>
              </a:path>
              <a:path extrusionOk="0" fill="none" h="120000" w="120000">
                <a:moveTo>
                  <a:pt x="1214" y="49234"/>
                </a:moveTo>
                <a:lnTo>
                  <a:pt x="-99509" y="27671"/>
                </a:lnTo>
              </a:path>
            </a:pathLst>
          </a:custGeom>
          <a:gradFill>
            <a:gsLst>
              <a:gs pos="0">
                <a:srgbClr val="FFAF82"/>
              </a:gs>
              <a:gs pos="35000">
                <a:srgbClr val="FFC5A7"/>
              </a:gs>
              <a:gs pos="100000">
                <a:srgbClr val="FFE8DA"/>
              </a:gs>
            </a:gsLst>
            <a:lin ang="16200000" scaled="0"/>
          </a:gradFill>
          <a:ln cap="flat" cmpd="sng" w="9525">
            <a:solidFill>
              <a:srgbClr val="EB792A"/>
            </a:solidFill>
            <a:prstDash val="solid"/>
            <a:round/>
            <a:headEnd len="sm" w="sm" type="none"/>
            <a:tailEnd len="sm" w="sm" type="none"/>
          </a:ln>
          <a:effectLst>
            <a:outerShdw blurRad="40000" rotWithShape="0" dir="5400000" dist="20000">
              <a:srgbClr val="000000">
                <a:alpha val="3568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Arial"/>
                <a:ea typeface="Arial"/>
                <a:cs typeface="Arial"/>
                <a:sym typeface="Arial"/>
              </a:rPr>
              <a:t>activity_main sebagai nama layoutnya,  biasanya layout name ini diberi nama sesuai dengan aktivitasnya. </a:t>
            </a:r>
            <a:endParaRPr b="0" i="0" sz="1400" u="none" cap="none" strike="noStrike">
              <a:solidFill>
                <a:srgbClr val="000000"/>
              </a:solidFill>
              <a:latin typeface="Arial"/>
              <a:ea typeface="Arial"/>
              <a:cs typeface="Arial"/>
              <a:sym typeface="Arial"/>
            </a:endParaRPr>
          </a:p>
        </p:txBody>
      </p:sp>
      <p:sp>
        <p:nvSpPr>
          <p:cNvPr id="451" name="Google Shape;451;p26"/>
          <p:cNvSpPr/>
          <p:nvPr/>
        </p:nvSpPr>
        <p:spPr>
          <a:xfrm>
            <a:off x="5061500" y="1197120"/>
            <a:ext cx="2182599" cy="779061"/>
          </a:xfrm>
          <a:custGeom>
            <a:rect b="b" l="l" r="r" t="t"/>
            <a:pathLst>
              <a:path extrusionOk="0" h="120000" w="120000">
                <a:moveTo>
                  <a:pt x="0" y="0"/>
                </a:moveTo>
                <a:lnTo>
                  <a:pt x="120000" y="0"/>
                </a:lnTo>
                <a:lnTo>
                  <a:pt x="120000" y="120000"/>
                </a:lnTo>
                <a:lnTo>
                  <a:pt x="0" y="120000"/>
                </a:lnTo>
                <a:close/>
              </a:path>
              <a:path extrusionOk="0" fill="none" h="120000" w="120000">
                <a:moveTo>
                  <a:pt x="1214" y="49234"/>
                </a:moveTo>
                <a:lnTo>
                  <a:pt x="-99102" y="138782"/>
                </a:lnTo>
              </a:path>
            </a:pathLst>
          </a:custGeom>
          <a:gradFill>
            <a:gsLst>
              <a:gs pos="0">
                <a:srgbClr val="FFAF82"/>
              </a:gs>
              <a:gs pos="35000">
                <a:srgbClr val="FFC5A7"/>
              </a:gs>
              <a:gs pos="100000">
                <a:srgbClr val="FFE8DA"/>
              </a:gs>
            </a:gsLst>
            <a:lin ang="16200000" scaled="0"/>
          </a:gradFill>
          <a:ln cap="flat" cmpd="sng" w="9525">
            <a:solidFill>
              <a:srgbClr val="EB792A"/>
            </a:solidFill>
            <a:prstDash val="solid"/>
            <a:round/>
            <a:headEnd len="sm" w="sm" type="none"/>
            <a:tailEnd len="sm" w="sm" type="none"/>
          </a:ln>
          <a:effectLst>
            <a:outerShdw blurRad="40000" rotWithShape="0" dir="5400000" dist="20000">
              <a:srgbClr val="000000">
                <a:alpha val="3568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dk1"/>
                </a:solidFill>
                <a:latin typeface="Courier New"/>
                <a:ea typeface="Courier New"/>
                <a:cs typeface="Courier New"/>
                <a:sym typeface="Courier New"/>
              </a:rPr>
              <a:t>Activity Main, </a:t>
            </a:r>
            <a:r>
              <a:rPr b="0" i="0" lang="en-US" sz="1050" u="none" cap="none" strike="noStrike">
                <a:solidFill>
                  <a:schemeClr val="dk1"/>
                </a:solidFill>
                <a:latin typeface="Arial"/>
                <a:ea typeface="Arial"/>
                <a:cs typeface="Arial"/>
                <a:sym typeface="Arial"/>
              </a:rPr>
              <a:t>nama ini akan digunakan sebagai nama class main dari project. (biarkan default)</a:t>
            </a:r>
            <a:endParaRPr b="0" i="0" sz="1050" u="none" cap="none" strike="noStrike">
              <a:solidFill>
                <a:schemeClr val="dk1"/>
              </a:solidFill>
              <a:latin typeface="Arial"/>
              <a:ea typeface="Arial"/>
              <a:cs typeface="Arial"/>
              <a:sym typeface="Arial"/>
            </a:endParaRPr>
          </a:p>
        </p:txBody>
      </p:sp>
      <p:sp>
        <p:nvSpPr>
          <p:cNvPr id="452" name="Google Shape;452;p26"/>
          <p:cNvSpPr/>
          <p:nvPr/>
        </p:nvSpPr>
        <p:spPr>
          <a:xfrm>
            <a:off x="5061500" y="2111601"/>
            <a:ext cx="2182599" cy="734417"/>
          </a:xfrm>
          <a:custGeom>
            <a:rect b="b" l="l" r="r" t="t"/>
            <a:pathLst>
              <a:path extrusionOk="0" h="120000" w="120000">
                <a:moveTo>
                  <a:pt x="0" y="0"/>
                </a:moveTo>
                <a:lnTo>
                  <a:pt x="120000" y="0"/>
                </a:lnTo>
                <a:lnTo>
                  <a:pt x="120000" y="120000"/>
                </a:lnTo>
                <a:lnTo>
                  <a:pt x="0" y="120000"/>
                </a:lnTo>
                <a:close/>
              </a:path>
              <a:path extrusionOk="0" fill="none" h="120000" w="120000">
                <a:moveTo>
                  <a:pt x="1214" y="49234"/>
                </a:moveTo>
                <a:lnTo>
                  <a:pt x="-99509" y="27671"/>
                </a:lnTo>
              </a:path>
            </a:pathLst>
          </a:custGeom>
          <a:gradFill>
            <a:gsLst>
              <a:gs pos="0">
                <a:srgbClr val="FFAF82"/>
              </a:gs>
              <a:gs pos="35000">
                <a:srgbClr val="FFC5A7"/>
              </a:gs>
              <a:gs pos="100000">
                <a:srgbClr val="FFE8DA"/>
              </a:gs>
            </a:gsLst>
            <a:lin ang="16200000" scaled="0"/>
          </a:gradFill>
          <a:ln cap="flat" cmpd="sng" w="9525">
            <a:solidFill>
              <a:srgbClr val="EB792A"/>
            </a:solidFill>
            <a:prstDash val="solid"/>
            <a:round/>
            <a:headEnd len="sm" w="sm" type="none"/>
            <a:tailEnd len="sm" w="sm" type="none"/>
          </a:ln>
          <a:effectLst>
            <a:outerShdw blurRad="40000" rotWithShape="0" dir="5400000" dist="20000">
              <a:srgbClr val="000000">
                <a:alpha val="3568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ourier New"/>
                <a:ea typeface="Courier New"/>
                <a:cs typeface="Courier New"/>
                <a:sym typeface="Courier New"/>
              </a:rPr>
              <a:t>activity_main</a:t>
            </a:r>
            <a:r>
              <a:rPr b="0" i="0" lang="en-US" sz="1100" u="none" cap="none" strike="noStrike">
                <a:solidFill>
                  <a:schemeClr val="dk1"/>
                </a:solidFill>
                <a:latin typeface="Arial"/>
                <a:ea typeface="Arial"/>
                <a:cs typeface="Arial"/>
                <a:sym typeface="Arial"/>
              </a:rPr>
              <a:t> sebagai nama layoutnya,  biasanya layout name ini diberi nama sesuai dengan aktivitasnya. </a:t>
            </a:r>
            <a:endParaRPr b="0" i="0" sz="1400" u="none" cap="none" strike="noStrike">
              <a:solidFill>
                <a:srgbClr val="000000"/>
              </a:solidFill>
              <a:latin typeface="Arial"/>
              <a:ea typeface="Arial"/>
              <a:cs typeface="Arial"/>
              <a:sym typeface="Arial"/>
            </a:endParaRPr>
          </a:p>
        </p:txBody>
      </p:sp>
      <p:sp>
        <p:nvSpPr>
          <p:cNvPr id="453" name="Google Shape;453;p26"/>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7"/>
          <p:cNvSpPr txBox="1"/>
          <p:nvPr/>
        </p:nvSpPr>
        <p:spPr>
          <a:xfrm>
            <a:off x="-707950" y="258089"/>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59" name="Google Shape;459;p27"/>
          <p:cNvSpPr/>
          <p:nvPr/>
        </p:nvSpPr>
        <p:spPr>
          <a:xfrm>
            <a:off x="331181" y="258089"/>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43A62"/>
                </a:solidFill>
                <a:latin typeface="Arial"/>
                <a:ea typeface="Arial"/>
                <a:cs typeface="Arial"/>
                <a:sym typeface="Arial"/>
              </a:rPr>
              <a:t>Praktek Menambahkan Komponen Tombol</a:t>
            </a:r>
            <a:endParaRPr b="0" i="0" sz="2000" u="none" cap="none" strike="noStrike">
              <a:solidFill>
                <a:srgbClr val="243A62"/>
              </a:solidFill>
              <a:latin typeface="Arial"/>
              <a:ea typeface="Arial"/>
              <a:cs typeface="Arial"/>
              <a:sym typeface="Arial"/>
            </a:endParaRPr>
          </a:p>
        </p:txBody>
      </p:sp>
      <p:sp>
        <p:nvSpPr>
          <p:cNvPr id="460" name="Google Shape;460;p27"/>
          <p:cNvSpPr txBox="1"/>
          <p:nvPr/>
        </p:nvSpPr>
        <p:spPr>
          <a:xfrm>
            <a:off x="4571999" y="1153491"/>
            <a:ext cx="4271375" cy="1600438"/>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Tunggu sampai proses selesai.</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Proses akan membangun modul-modul yang dibutuhkan oleh project termasuk memperbaharui dan mendownload beberapa gradle jika diperlukan</a:t>
            </a:r>
            <a:endParaRPr b="0" i="0" sz="1600" u="none" cap="none" strike="noStrike">
              <a:solidFill>
                <a:srgbClr val="000000"/>
              </a:solidFill>
              <a:latin typeface="Arial"/>
              <a:ea typeface="Arial"/>
              <a:cs typeface="Arial"/>
              <a:sym typeface="Arial"/>
            </a:endParaRPr>
          </a:p>
          <a:p>
            <a:pPr indent="-355600" lvl="1" marL="81280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61" name="Google Shape;461;p27"/>
          <p:cNvPicPr preferRelativeResize="0"/>
          <p:nvPr/>
        </p:nvPicPr>
        <p:blipFill rotWithShape="1">
          <a:blip r:embed="rId3">
            <a:alphaModFix/>
          </a:blip>
          <a:srcRect b="0" l="0" r="0" t="0"/>
          <a:stretch/>
        </p:blipFill>
        <p:spPr>
          <a:xfrm>
            <a:off x="729848" y="1040004"/>
            <a:ext cx="3842151" cy="2291422"/>
          </a:xfrm>
          <a:prstGeom prst="rect">
            <a:avLst/>
          </a:prstGeom>
          <a:noFill/>
          <a:ln>
            <a:noFill/>
          </a:ln>
        </p:spPr>
      </p:pic>
      <p:sp>
        <p:nvSpPr>
          <p:cNvPr id="462" name="Google Shape;462;p27"/>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28"/>
          <p:cNvSpPr txBox="1"/>
          <p:nvPr/>
        </p:nvSpPr>
        <p:spPr>
          <a:xfrm>
            <a:off x="-707950" y="231963"/>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68" name="Google Shape;468;p28"/>
          <p:cNvSpPr/>
          <p:nvPr/>
        </p:nvSpPr>
        <p:spPr>
          <a:xfrm>
            <a:off x="331181" y="231963"/>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43A62"/>
                </a:solidFill>
                <a:latin typeface="Arial"/>
                <a:ea typeface="Arial"/>
                <a:cs typeface="Arial"/>
                <a:sym typeface="Arial"/>
              </a:rPr>
              <a:t>Praktek Menambahkan Komponen Tombol</a:t>
            </a:r>
            <a:endParaRPr b="0" i="0" sz="2000" u="none" cap="none" strike="noStrike">
              <a:solidFill>
                <a:srgbClr val="243A62"/>
              </a:solidFill>
              <a:latin typeface="Arial"/>
              <a:ea typeface="Arial"/>
              <a:cs typeface="Arial"/>
              <a:sym typeface="Arial"/>
            </a:endParaRPr>
          </a:p>
        </p:txBody>
      </p:sp>
      <p:sp>
        <p:nvSpPr>
          <p:cNvPr id="469" name="Google Shape;469;p28"/>
          <p:cNvSpPr txBox="1"/>
          <p:nvPr/>
        </p:nvSpPr>
        <p:spPr>
          <a:xfrm>
            <a:off x="4571999" y="1127365"/>
            <a:ext cx="4271375" cy="1538883"/>
          </a:xfrm>
          <a:prstGeom prst="rect">
            <a:avLst/>
          </a:prstGeom>
          <a:noFill/>
          <a:ln>
            <a:noFill/>
          </a:ln>
        </p:spPr>
        <p:txBody>
          <a:bodyPr anchorCtr="0" anchor="t" bIns="45700" lIns="91425" spcFirstLastPara="1" rIns="91425" wrap="square" tIns="45700">
            <a:spAutoFit/>
          </a:bodyPr>
          <a:lstStyle/>
          <a:p>
            <a:pPr indent="-355600" lvl="1" marL="8128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Jika proses pembuatan project berhasil, maka akan muncul tampilan layout project seperti pada gambar  (Klik pada tab activity_main.xml)</a:t>
            </a:r>
            <a:endParaRPr b="0" i="0" sz="1400" u="none" cap="none" strike="noStrike">
              <a:solidFill>
                <a:srgbClr val="000000"/>
              </a:solidFill>
              <a:latin typeface="Arial"/>
              <a:ea typeface="Arial"/>
              <a:cs typeface="Arial"/>
              <a:sym typeface="Arial"/>
            </a:endParaRPr>
          </a:p>
          <a:p>
            <a:pPr indent="-355600" lvl="1" marL="8128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470" name="Google Shape;470;p28"/>
          <p:cNvPicPr preferRelativeResize="0"/>
          <p:nvPr/>
        </p:nvPicPr>
        <p:blipFill rotWithShape="1">
          <a:blip r:embed="rId3">
            <a:alphaModFix/>
          </a:blip>
          <a:srcRect b="0" l="0" r="0" t="0"/>
          <a:stretch/>
        </p:blipFill>
        <p:spPr>
          <a:xfrm>
            <a:off x="729849" y="1105402"/>
            <a:ext cx="4271374" cy="2401475"/>
          </a:xfrm>
          <a:prstGeom prst="rect">
            <a:avLst/>
          </a:prstGeom>
          <a:noFill/>
          <a:ln>
            <a:noFill/>
          </a:ln>
        </p:spPr>
      </p:pic>
      <p:sp>
        <p:nvSpPr>
          <p:cNvPr id="471" name="Google Shape;471;p28"/>
          <p:cNvSpPr/>
          <p:nvPr/>
        </p:nvSpPr>
        <p:spPr>
          <a:xfrm>
            <a:off x="5520586" y="2488151"/>
            <a:ext cx="2893565" cy="1018726"/>
          </a:xfrm>
          <a:custGeom>
            <a:rect b="b" l="l" r="r" t="t"/>
            <a:pathLst>
              <a:path extrusionOk="0" h="120000" w="120000">
                <a:moveTo>
                  <a:pt x="0" y="0"/>
                </a:moveTo>
                <a:lnTo>
                  <a:pt x="120000" y="0"/>
                </a:lnTo>
                <a:lnTo>
                  <a:pt x="120000" y="120000"/>
                </a:lnTo>
                <a:lnTo>
                  <a:pt x="0" y="120000"/>
                </a:lnTo>
                <a:close/>
              </a:path>
              <a:path extrusionOk="0" fill="none" h="120000" w="120000">
                <a:moveTo>
                  <a:pt x="25" y="62600"/>
                </a:moveTo>
                <a:lnTo>
                  <a:pt x="-78389" y="-23580"/>
                </a:lnTo>
              </a:path>
            </a:pathLst>
          </a:cu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Pada bagian tengah dari tampilan akan terdapat </a:t>
            </a:r>
            <a:r>
              <a:rPr b="0" i="0" lang="en-US" sz="1100" u="none" cap="none" strike="noStrike">
                <a:solidFill>
                  <a:schemeClr val="lt1"/>
                </a:solidFill>
                <a:latin typeface="Arial"/>
                <a:ea typeface="Arial"/>
                <a:cs typeface="Arial"/>
                <a:sym typeface="Arial"/>
              </a:rPr>
              <a:t>sebuah</a:t>
            </a:r>
            <a:r>
              <a:rPr b="0" i="0" lang="en-US" sz="1200" u="none" cap="none" strike="noStrike">
                <a:solidFill>
                  <a:schemeClr val="lt1"/>
                </a:solidFill>
                <a:latin typeface="Arial"/>
                <a:ea typeface="Arial"/>
                <a:cs typeface="Arial"/>
                <a:sym typeface="Arial"/>
              </a:rPr>
              <a:t> text view dengan tulisan “Hello World”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72" name="Google Shape;472;p28"/>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29"/>
          <p:cNvSpPr txBox="1"/>
          <p:nvPr/>
        </p:nvSpPr>
        <p:spPr>
          <a:xfrm>
            <a:off x="-707950" y="284215"/>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78" name="Google Shape;478;p29"/>
          <p:cNvSpPr/>
          <p:nvPr/>
        </p:nvSpPr>
        <p:spPr>
          <a:xfrm>
            <a:off x="331181" y="284215"/>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43A62"/>
                </a:solidFill>
                <a:latin typeface="Arial"/>
                <a:ea typeface="Arial"/>
                <a:cs typeface="Arial"/>
                <a:sym typeface="Arial"/>
              </a:rPr>
              <a:t>Praktek Menambahkan Komponen Tombol</a:t>
            </a:r>
            <a:endParaRPr b="0" i="0" sz="2000" u="none" cap="none" strike="noStrike">
              <a:solidFill>
                <a:srgbClr val="243A62"/>
              </a:solidFill>
              <a:latin typeface="Arial"/>
              <a:ea typeface="Arial"/>
              <a:cs typeface="Arial"/>
              <a:sym typeface="Arial"/>
            </a:endParaRPr>
          </a:p>
        </p:txBody>
      </p:sp>
      <p:sp>
        <p:nvSpPr>
          <p:cNvPr id="479" name="Google Shape;479;p29"/>
          <p:cNvSpPr txBox="1"/>
          <p:nvPr/>
        </p:nvSpPr>
        <p:spPr>
          <a:xfrm>
            <a:off x="621783" y="1017893"/>
            <a:ext cx="2661744" cy="2764152"/>
          </a:xfrm>
          <a:prstGeom prst="rect">
            <a:avLst/>
          </a:prstGeom>
          <a:noFill/>
          <a:ln>
            <a:noFill/>
          </a:ln>
        </p:spPr>
        <p:txBody>
          <a:bodyPr anchorCtr="0" anchor="t" bIns="45700" lIns="91425" spcFirstLastPara="1" rIns="91425" wrap="square" tIns="45700">
            <a:normAutofit/>
          </a:bodyPr>
          <a:lstStyle/>
          <a:p>
            <a:pPr indent="-285750" lvl="0" marL="285750" marR="0" rtl="0" algn="l">
              <a:lnSpc>
                <a:spcPct val="100000"/>
              </a:lnSpc>
              <a:spcBef>
                <a:spcPts val="0"/>
              </a:spcBef>
              <a:spcAft>
                <a:spcPts val="0"/>
              </a:spcAft>
              <a:buClr>
                <a:srgbClr val="002060"/>
              </a:buClr>
              <a:buSzPts val="1700"/>
              <a:buFont typeface="Arial"/>
              <a:buChar char="•"/>
            </a:pPr>
            <a:r>
              <a:rPr b="0" i="0" lang="en-US" sz="1700" u="none" cap="none" strike="noStrike">
                <a:solidFill>
                  <a:schemeClr val="dk1"/>
                </a:solidFill>
                <a:latin typeface="Arial"/>
                <a:ea typeface="Arial"/>
                <a:cs typeface="Arial"/>
                <a:sym typeface="Arial"/>
              </a:rPr>
              <a:t>Hapus text dengan tulisan “Hello World” dengan cara mengklik pada komponen text tersebut kemudian tekan tombol delete pada keyboard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40"/>
              </a:spcBef>
              <a:spcAft>
                <a:spcPts val="0"/>
              </a:spcAft>
              <a:buClr>
                <a:srgbClr val="002060"/>
              </a:buClr>
              <a:buSzPts val="1700"/>
              <a:buFont typeface="Arial"/>
              <a:buChar char="•"/>
            </a:pPr>
            <a:r>
              <a:rPr b="0" i="0" lang="en-US" sz="1700" u="none" cap="none" strike="noStrike">
                <a:solidFill>
                  <a:schemeClr val="dk1"/>
                </a:solidFill>
                <a:latin typeface="Arial"/>
                <a:ea typeface="Arial"/>
                <a:cs typeface="Arial"/>
                <a:sym typeface="Arial"/>
              </a:rPr>
              <a:t>Maka Tampilan akan menjadi seperti berikut</a:t>
            </a:r>
            <a:endParaRPr b="1" i="0" sz="1700" u="none" cap="none" strike="noStrike">
              <a:solidFill>
                <a:schemeClr val="dk1"/>
              </a:solidFill>
              <a:latin typeface="Arial"/>
              <a:ea typeface="Arial"/>
              <a:cs typeface="Arial"/>
              <a:sym typeface="Arial"/>
            </a:endParaRPr>
          </a:p>
          <a:p>
            <a:pPr indent="-196850" lvl="0" marL="285750" marR="0" rtl="0" algn="l">
              <a:lnSpc>
                <a:spcPct val="100000"/>
              </a:lnSpc>
              <a:spcBef>
                <a:spcPts val="280"/>
              </a:spcBef>
              <a:spcAft>
                <a:spcPts val="0"/>
              </a:spcAft>
              <a:buClr>
                <a:srgbClr val="002060"/>
              </a:buClr>
              <a:buSzPts val="1400"/>
              <a:buFont typeface="Arial"/>
              <a:buNone/>
            </a:pPr>
            <a:r>
              <a:t/>
            </a:r>
            <a:endParaRPr b="0" i="0" sz="1400" u="none" cap="none" strike="noStrike">
              <a:solidFill>
                <a:srgbClr val="002060"/>
              </a:solidFill>
              <a:latin typeface="Arial"/>
              <a:ea typeface="Arial"/>
              <a:cs typeface="Arial"/>
              <a:sym typeface="Arial"/>
            </a:endParaRPr>
          </a:p>
        </p:txBody>
      </p:sp>
      <p:pic>
        <p:nvPicPr>
          <p:cNvPr id="480" name="Google Shape;480;p29"/>
          <p:cNvPicPr preferRelativeResize="0"/>
          <p:nvPr/>
        </p:nvPicPr>
        <p:blipFill rotWithShape="1">
          <a:blip r:embed="rId3">
            <a:alphaModFix/>
          </a:blip>
          <a:srcRect b="0" l="0" r="0" t="0"/>
          <a:stretch/>
        </p:blipFill>
        <p:spPr>
          <a:xfrm>
            <a:off x="3217697" y="1036410"/>
            <a:ext cx="4916447" cy="2764152"/>
          </a:xfrm>
          <a:prstGeom prst="rect">
            <a:avLst/>
          </a:prstGeom>
          <a:noFill/>
          <a:ln>
            <a:noFill/>
          </a:ln>
        </p:spPr>
      </p:pic>
      <p:sp>
        <p:nvSpPr>
          <p:cNvPr id="481" name="Google Shape;481;p29"/>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8" name="Google Shape;218;p3"/>
          <p:cNvSpPr/>
          <p:nvPr/>
        </p:nvSpPr>
        <p:spPr>
          <a:xfrm>
            <a:off x="331181" y="212203"/>
            <a:ext cx="5650217" cy="4756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Deskripsi Singkat</a:t>
            </a:r>
            <a:endParaRPr b="0" i="0" sz="2800" u="none" cap="none" strike="noStrike">
              <a:solidFill>
                <a:srgbClr val="243A62"/>
              </a:solidFill>
              <a:latin typeface="Arial"/>
              <a:ea typeface="Arial"/>
              <a:cs typeface="Arial"/>
              <a:sym typeface="Arial"/>
            </a:endParaRPr>
          </a:p>
        </p:txBody>
      </p:sp>
      <p:sp>
        <p:nvSpPr>
          <p:cNvPr id="219" name="Google Shape;219;p3"/>
          <p:cNvSpPr/>
          <p:nvPr/>
        </p:nvSpPr>
        <p:spPr>
          <a:xfrm>
            <a:off x="339986" y="673844"/>
            <a:ext cx="8464028" cy="49767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Arial"/>
                <a:ea typeface="Arial"/>
                <a:cs typeface="Arial"/>
                <a:sym typeface="Arial"/>
              </a:rPr>
              <a:t>Deskripsi Singkat mengenai Topik</a:t>
            </a:r>
            <a:endParaRPr b="1" i="0" sz="1600" u="none" cap="none" strike="noStrike">
              <a:solidFill>
                <a:srgbClr val="FF0000"/>
              </a:solidFill>
              <a:latin typeface="Arial"/>
              <a:ea typeface="Arial"/>
              <a:cs typeface="Arial"/>
              <a:sym typeface="Arial"/>
            </a:endParaRPr>
          </a:p>
          <a:p>
            <a:pPr indent="0" lvl="0" marL="269875"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Materi pelatihan ini memfasilitasi pembentukan kompetensi dalam membuat aksi-aksi atau </a:t>
            </a:r>
            <a:r>
              <a:rPr lang="en-US" sz="1600">
                <a:solidFill>
                  <a:schemeClr val="dk1"/>
                </a:solidFill>
              </a:rPr>
              <a:t>desain</a:t>
            </a:r>
            <a:r>
              <a:rPr b="0" i="0" lang="en-US" sz="1600" u="none" cap="none" strike="noStrike">
                <a:solidFill>
                  <a:schemeClr val="dk1"/>
                </a:solidFill>
                <a:latin typeface="Arial"/>
                <a:ea typeface="Arial"/>
                <a:cs typeface="Arial"/>
                <a:sym typeface="Arial"/>
              </a:rPr>
              <a:t> yang estetis yang ada dalam suatu layar </a:t>
            </a:r>
            <a:r>
              <a:rPr lang="en-US" sz="1600">
                <a:solidFill>
                  <a:schemeClr val="dk1"/>
                </a:solidFill>
              </a:rPr>
              <a:t>mobile</a:t>
            </a:r>
            <a:r>
              <a:rPr b="0" i="0" lang="en-US" sz="1600" u="none" cap="none" strike="noStrike">
                <a:solidFill>
                  <a:schemeClr val="dk1"/>
                </a:solidFill>
                <a:latin typeface="Arial"/>
                <a:ea typeface="Arial"/>
                <a:cs typeface="Arial"/>
                <a:sym typeface="Arial"/>
              </a:rPr>
              <a:t> yang sesuai dengan kebutuhan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Arial"/>
                <a:ea typeface="Arial"/>
                <a:cs typeface="Arial"/>
                <a:sym typeface="Arial"/>
              </a:rPr>
              <a:t>Tujuan Pelatihan</a:t>
            </a:r>
            <a:endParaRPr b="1" i="0" sz="1600" u="none" cap="none" strike="noStrike">
              <a:solidFill>
                <a:srgbClr val="FF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Arial"/>
                <a:ea typeface="Arial"/>
                <a:cs typeface="Arial"/>
                <a:sym typeface="Arial"/>
              </a:rPr>
              <a:t>Peserta mampu membuat Icon atau gambar yang mempresentasikan suatu informasi dibuat berdasarkan spesifikasi aplikasi.</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Arial"/>
                <a:ea typeface="Arial"/>
                <a:cs typeface="Arial"/>
                <a:sym typeface="Arial"/>
              </a:rPr>
              <a:t>Peserta mampu mengubah Jenis font dipilih sesuai kebutuhan.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Arial"/>
                <a:ea typeface="Arial"/>
                <a:cs typeface="Arial"/>
                <a:sym typeface="Arial"/>
              </a:rPr>
              <a:t>Peserta mampu membuat Desain ukuran font dibuat agar membuat nyaman pengguna. </a:t>
            </a:r>
            <a:endParaRPr b="1" i="0" sz="1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Arial"/>
                <a:ea typeface="Arial"/>
                <a:cs typeface="Arial"/>
                <a:sym typeface="Arial"/>
              </a:rPr>
              <a:t>Materi Yang akan disampaikan: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 Pengenalan Model-View-Presenter pattern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2. Pengenalan Layout dan Merancang Layout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 Menambahkan Komponen Tombol Pada Tampilan</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4. Menambahkan Komponen Menu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5. Memberi Perintah atau Aksi Pada Tombol dan Menu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20" name="Google Shape;220;p3"/>
          <p:cNvSpPr txBox="1"/>
          <p:nvPr/>
        </p:nvSpPr>
        <p:spPr>
          <a:xfrm>
            <a:off x="0" y="4875700"/>
            <a:ext cx="1214700" cy="2679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0"/>
          <p:cNvSpPr txBox="1"/>
          <p:nvPr/>
        </p:nvSpPr>
        <p:spPr>
          <a:xfrm>
            <a:off x="-707950" y="25809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87" name="Google Shape;487;p30"/>
          <p:cNvSpPr/>
          <p:nvPr/>
        </p:nvSpPr>
        <p:spPr>
          <a:xfrm>
            <a:off x="331181" y="258090"/>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43A62"/>
                </a:solidFill>
                <a:latin typeface="Arial"/>
                <a:ea typeface="Arial"/>
                <a:cs typeface="Arial"/>
                <a:sym typeface="Arial"/>
              </a:rPr>
              <a:t>Praktek Menambahkan Komponen Tombol</a:t>
            </a:r>
            <a:endParaRPr b="0" i="0" sz="2000" u="none" cap="none" strike="noStrike">
              <a:solidFill>
                <a:srgbClr val="243A62"/>
              </a:solidFill>
              <a:latin typeface="Arial"/>
              <a:ea typeface="Arial"/>
              <a:cs typeface="Arial"/>
              <a:sym typeface="Arial"/>
            </a:endParaRPr>
          </a:p>
        </p:txBody>
      </p:sp>
      <p:pic>
        <p:nvPicPr>
          <p:cNvPr id="488" name="Google Shape;488;p30"/>
          <p:cNvPicPr preferRelativeResize="0"/>
          <p:nvPr/>
        </p:nvPicPr>
        <p:blipFill rotWithShape="1">
          <a:blip r:embed="rId3">
            <a:alphaModFix/>
          </a:blip>
          <a:srcRect b="0" l="0" r="0" t="0"/>
          <a:stretch/>
        </p:blipFill>
        <p:spPr>
          <a:xfrm>
            <a:off x="663352" y="850079"/>
            <a:ext cx="7817297" cy="3776045"/>
          </a:xfrm>
          <a:prstGeom prst="rect">
            <a:avLst/>
          </a:prstGeom>
          <a:noFill/>
          <a:ln>
            <a:noFill/>
          </a:ln>
        </p:spPr>
      </p:pic>
      <p:sp>
        <p:nvSpPr>
          <p:cNvPr id="489" name="Google Shape;489;p30"/>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1"/>
          <p:cNvSpPr txBox="1"/>
          <p:nvPr/>
        </p:nvSpPr>
        <p:spPr>
          <a:xfrm>
            <a:off x="-707950" y="25809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95" name="Google Shape;495;p31"/>
          <p:cNvSpPr/>
          <p:nvPr/>
        </p:nvSpPr>
        <p:spPr>
          <a:xfrm>
            <a:off x="331181" y="258090"/>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43A62"/>
                </a:solidFill>
                <a:latin typeface="Arial"/>
                <a:ea typeface="Arial"/>
                <a:cs typeface="Arial"/>
                <a:sym typeface="Arial"/>
              </a:rPr>
              <a:t>Praktek Menambahkan Komponen Tombol</a:t>
            </a:r>
            <a:endParaRPr b="0" i="0" sz="2000" u="none" cap="none" strike="noStrike">
              <a:solidFill>
                <a:srgbClr val="243A62"/>
              </a:solidFill>
              <a:latin typeface="Arial"/>
              <a:ea typeface="Arial"/>
              <a:cs typeface="Arial"/>
              <a:sym typeface="Arial"/>
            </a:endParaRPr>
          </a:p>
        </p:txBody>
      </p:sp>
      <p:sp>
        <p:nvSpPr>
          <p:cNvPr id="496" name="Google Shape;496;p31"/>
          <p:cNvSpPr txBox="1"/>
          <p:nvPr/>
        </p:nvSpPr>
        <p:spPr>
          <a:xfrm>
            <a:off x="729849" y="1072142"/>
            <a:ext cx="2921802" cy="3277896"/>
          </a:xfrm>
          <a:prstGeom prst="rect">
            <a:avLst/>
          </a:prstGeom>
          <a:noFill/>
          <a:ln>
            <a:noFill/>
          </a:ln>
        </p:spPr>
        <p:txBody>
          <a:bodyPr anchorCtr="0" anchor="t" bIns="45700" lIns="91425" spcFirstLastPara="1" rIns="91425" wrap="square" tIns="45700">
            <a:normAutofit/>
          </a:bodyPr>
          <a:lstStyle/>
          <a:p>
            <a:pPr indent="-285750" lvl="0" marL="285750" marR="0" rtl="0" algn="l">
              <a:lnSpc>
                <a:spcPct val="100000"/>
              </a:lnSpc>
              <a:spcBef>
                <a:spcPts val="0"/>
              </a:spcBef>
              <a:spcAft>
                <a:spcPts val="0"/>
              </a:spcAft>
              <a:buClr>
                <a:srgbClr val="002060"/>
              </a:buClr>
              <a:buSzPts val="1600"/>
              <a:buFont typeface="Arial"/>
              <a:buChar char="•"/>
            </a:pPr>
            <a:r>
              <a:rPr b="0" i="0" lang="en-US" sz="1600" u="none" cap="none" strike="noStrike">
                <a:solidFill>
                  <a:schemeClr val="dk1"/>
                </a:solidFill>
                <a:latin typeface="Arial"/>
                <a:ea typeface="Arial"/>
                <a:cs typeface="Arial"/>
                <a:sym typeface="Arial"/>
              </a:rPr>
              <a:t>Untuk menambahkan tombol lain dapat dilakukan dengan cara mengulangi langkah sebelumnya,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320"/>
              </a:spcBef>
              <a:spcAft>
                <a:spcPts val="0"/>
              </a:spcAft>
              <a:buClr>
                <a:srgbClr val="002060"/>
              </a:buClr>
              <a:buSzPts val="1600"/>
              <a:buFont typeface="Arial"/>
              <a:buChar char="•"/>
            </a:pPr>
            <a:r>
              <a:rPr b="0" i="0" lang="en-US" sz="1600" u="none" cap="none" strike="noStrike">
                <a:solidFill>
                  <a:schemeClr val="dk1"/>
                </a:solidFill>
                <a:latin typeface="Arial"/>
                <a:ea typeface="Arial"/>
                <a:cs typeface="Arial"/>
                <a:sym typeface="Arial"/>
              </a:rPr>
              <a:t>Tombol dapat diletakkan dimana saja karena menggunakan layout </a:t>
            </a:r>
            <a:r>
              <a:rPr b="0" i="0" lang="en-US" sz="1600" u="none" cap="none" strike="noStrike">
                <a:solidFill>
                  <a:schemeClr val="dk1"/>
                </a:solidFill>
                <a:latin typeface="Courier New"/>
                <a:ea typeface="Courier New"/>
                <a:cs typeface="Courier New"/>
                <a:sym typeface="Courier New"/>
              </a:rPr>
              <a:t>relative dan absolute</a:t>
            </a:r>
            <a:endParaRPr b="0" i="0" sz="1400" u="none" cap="none" strike="noStrike">
              <a:solidFill>
                <a:srgbClr val="000000"/>
              </a:solidFill>
              <a:latin typeface="Arial"/>
              <a:ea typeface="Arial"/>
              <a:cs typeface="Arial"/>
              <a:sym typeface="Arial"/>
            </a:endParaRPr>
          </a:p>
          <a:p>
            <a:pPr indent="-184150" lvl="0" marL="285750" marR="0" rtl="0" algn="just">
              <a:lnSpc>
                <a:spcPct val="100000"/>
              </a:lnSpc>
              <a:spcBef>
                <a:spcPts val="320"/>
              </a:spcBef>
              <a:spcAft>
                <a:spcPts val="0"/>
              </a:spcAft>
              <a:buClr>
                <a:srgbClr val="002060"/>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497" name="Google Shape;497;p31"/>
          <p:cNvPicPr preferRelativeResize="0"/>
          <p:nvPr/>
        </p:nvPicPr>
        <p:blipFill rotWithShape="1">
          <a:blip r:embed="rId3">
            <a:alphaModFix/>
          </a:blip>
          <a:srcRect b="0" l="0" r="0" t="0"/>
          <a:stretch/>
        </p:blipFill>
        <p:spPr>
          <a:xfrm>
            <a:off x="3651651" y="1279062"/>
            <a:ext cx="4482493" cy="2488138"/>
          </a:xfrm>
          <a:prstGeom prst="rect">
            <a:avLst/>
          </a:prstGeom>
          <a:noFill/>
          <a:ln>
            <a:noFill/>
          </a:ln>
        </p:spPr>
      </p:pic>
      <p:sp>
        <p:nvSpPr>
          <p:cNvPr id="498" name="Google Shape;498;p31"/>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2"/>
          <p:cNvSpPr txBox="1"/>
          <p:nvPr/>
        </p:nvSpPr>
        <p:spPr>
          <a:xfrm>
            <a:off x="-707950" y="275507"/>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04" name="Google Shape;504;p32"/>
          <p:cNvSpPr/>
          <p:nvPr/>
        </p:nvSpPr>
        <p:spPr>
          <a:xfrm>
            <a:off x="331181" y="275507"/>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43A62"/>
                </a:solidFill>
                <a:latin typeface="Arial"/>
                <a:ea typeface="Arial"/>
                <a:cs typeface="Arial"/>
                <a:sym typeface="Arial"/>
              </a:rPr>
              <a:t>Memberi perintah / aksi pada tombol</a:t>
            </a:r>
            <a:endParaRPr b="0" i="0" sz="2000" u="none" cap="none" strike="noStrike">
              <a:solidFill>
                <a:srgbClr val="243A62"/>
              </a:solidFill>
              <a:latin typeface="Arial"/>
              <a:ea typeface="Arial"/>
              <a:cs typeface="Arial"/>
              <a:sym typeface="Arial"/>
            </a:endParaRPr>
          </a:p>
        </p:txBody>
      </p:sp>
      <p:pic>
        <p:nvPicPr>
          <p:cNvPr id="505" name="Google Shape;505;p32"/>
          <p:cNvPicPr preferRelativeResize="0"/>
          <p:nvPr/>
        </p:nvPicPr>
        <p:blipFill rotWithShape="1">
          <a:blip r:embed="rId3">
            <a:alphaModFix/>
          </a:blip>
          <a:srcRect b="0" l="0" r="0" t="0"/>
          <a:stretch/>
        </p:blipFill>
        <p:spPr>
          <a:xfrm>
            <a:off x="3776589" y="1136492"/>
            <a:ext cx="3937622" cy="2171483"/>
          </a:xfrm>
          <a:prstGeom prst="rect">
            <a:avLst/>
          </a:prstGeom>
          <a:noFill/>
          <a:ln>
            <a:noFill/>
          </a:ln>
        </p:spPr>
      </p:pic>
      <p:sp>
        <p:nvSpPr>
          <p:cNvPr id="506" name="Google Shape;506;p32"/>
          <p:cNvSpPr txBox="1"/>
          <p:nvPr/>
        </p:nvSpPr>
        <p:spPr>
          <a:xfrm>
            <a:off x="729849" y="1078171"/>
            <a:ext cx="2936064" cy="3399065"/>
          </a:xfrm>
          <a:prstGeom prst="rect">
            <a:avLst/>
          </a:prstGeom>
          <a:noFill/>
          <a:ln>
            <a:noFill/>
          </a:ln>
        </p:spPr>
        <p:txBody>
          <a:bodyPr anchorCtr="0" anchor="t" bIns="45700" lIns="91425" spcFirstLastPara="1" rIns="91425" wrap="square" tIns="45700">
            <a:normAutofit/>
          </a:bodyPr>
          <a:lstStyle/>
          <a:p>
            <a:pPr indent="-285750" lvl="0" marL="285750" marR="0" rtl="0" algn="just">
              <a:lnSpc>
                <a:spcPct val="100000"/>
              </a:lnSpc>
              <a:spcBef>
                <a:spcPts val="0"/>
              </a:spcBef>
              <a:spcAft>
                <a:spcPts val="0"/>
              </a:spcAft>
              <a:buClr>
                <a:srgbClr val="002060"/>
              </a:buClr>
              <a:buSzPts val="1600"/>
              <a:buFont typeface="Arial"/>
              <a:buChar char="•"/>
            </a:pPr>
            <a:r>
              <a:rPr b="0" i="0" lang="en-US" sz="1600" u="none" cap="none" strike="noStrike">
                <a:solidFill>
                  <a:schemeClr val="dk1"/>
                </a:solidFill>
                <a:latin typeface="Arial"/>
                <a:ea typeface="Arial"/>
                <a:cs typeface="Arial"/>
                <a:sym typeface="Arial"/>
              </a:rPr>
              <a:t>Ubah id dari tombol yang akan kita beri aksi</a:t>
            </a:r>
            <a:endParaRPr b="0" i="0" sz="1600" u="none" cap="none" strike="noStrike">
              <a:solidFill>
                <a:schemeClr val="dk1"/>
              </a:solidFill>
              <a:latin typeface="Arial"/>
              <a:ea typeface="Arial"/>
              <a:cs typeface="Arial"/>
              <a:sym typeface="Arial"/>
            </a:endParaRPr>
          </a:p>
          <a:p>
            <a:pPr indent="-285750" lvl="0" marL="285750" marR="0" rtl="0" algn="just">
              <a:lnSpc>
                <a:spcPct val="100000"/>
              </a:lnSpc>
              <a:spcBef>
                <a:spcPts val="320"/>
              </a:spcBef>
              <a:spcAft>
                <a:spcPts val="0"/>
              </a:spcAft>
              <a:buClr>
                <a:srgbClr val="002060"/>
              </a:buClr>
              <a:buSzPts val="1600"/>
              <a:buFont typeface="Arial"/>
              <a:buChar char="•"/>
            </a:pPr>
            <a:r>
              <a:rPr b="0" i="0" lang="en-US" sz="1600" u="none" cap="none" strike="noStrike">
                <a:solidFill>
                  <a:schemeClr val="dk1"/>
                </a:solidFill>
                <a:latin typeface="Arial"/>
                <a:ea typeface="Arial"/>
                <a:cs typeface="Arial"/>
                <a:sym typeface="Arial"/>
              </a:rPr>
              <a:t>ID ini sangat penting untuk mengingat tombol yang akan kita beri perintah, karena pada classnya, tombol ini akan dikenali melalui ID nya</a:t>
            </a:r>
            <a:endParaRPr b="0" i="0" sz="1600" u="none" cap="none" strike="noStrike">
              <a:solidFill>
                <a:schemeClr val="dk1"/>
              </a:solidFill>
              <a:latin typeface="Arial"/>
              <a:ea typeface="Arial"/>
              <a:cs typeface="Arial"/>
              <a:sym typeface="Arial"/>
            </a:endParaRPr>
          </a:p>
          <a:p>
            <a:pPr indent="-285750" lvl="0" marL="285750" marR="0" rtl="0" algn="just">
              <a:lnSpc>
                <a:spcPct val="100000"/>
              </a:lnSpc>
              <a:spcBef>
                <a:spcPts val="320"/>
              </a:spcBef>
              <a:spcAft>
                <a:spcPts val="0"/>
              </a:spcAft>
              <a:buClr>
                <a:srgbClr val="002060"/>
              </a:buClr>
              <a:buSzPts val="1600"/>
              <a:buFont typeface="Arial"/>
              <a:buChar char="•"/>
            </a:pPr>
            <a:r>
              <a:rPr b="0" i="0" lang="en-US" sz="1600" u="none" cap="none" strike="noStrike">
                <a:solidFill>
                  <a:schemeClr val="dk1"/>
                </a:solidFill>
                <a:latin typeface="Arial"/>
                <a:ea typeface="Arial"/>
                <a:cs typeface="Arial"/>
                <a:sym typeface="Arial"/>
              </a:rPr>
              <a:t>Ubahlah id dari button OK dengan mengetikkan ok pada kotak ID</a:t>
            </a:r>
            <a:endParaRPr b="0" i="0" sz="1400" u="none" cap="none" strike="noStrike">
              <a:solidFill>
                <a:srgbClr val="000000"/>
              </a:solidFill>
              <a:latin typeface="Arial"/>
              <a:ea typeface="Arial"/>
              <a:cs typeface="Arial"/>
              <a:sym typeface="Arial"/>
            </a:endParaRPr>
          </a:p>
        </p:txBody>
      </p:sp>
      <p:cxnSp>
        <p:nvCxnSpPr>
          <p:cNvPr id="507" name="Google Shape;507;p32"/>
          <p:cNvCxnSpPr/>
          <p:nvPr/>
        </p:nvCxnSpPr>
        <p:spPr>
          <a:xfrm flipH="1" rot="10800000">
            <a:off x="4039985" y="1432035"/>
            <a:ext cx="2421024" cy="428831"/>
          </a:xfrm>
          <a:prstGeom prst="straightConnector1">
            <a:avLst/>
          </a:prstGeom>
          <a:noFill/>
          <a:ln cap="flat" cmpd="sng" w="38100">
            <a:solidFill>
              <a:srgbClr val="FF0000"/>
            </a:solidFill>
            <a:prstDash val="solid"/>
            <a:round/>
            <a:headEnd len="sm" w="sm" type="none"/>
            <a:tailEnd len="med" w="med" type="triangle"/>
          </a:ln>
        </p:spPr>
      </p:cxnSp>
      <p:sp>
        <p:nvSpPr>
          <p:cNvPr id="508" name="Google Shape;508;p32"/>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3"/>
          <p:cNvSpPr txBox="1"/>
          <p:nvPr/>
        </p:nvSpPr>
        <p:spPr>
          <a:xfrm>
            <a:off x="-707950" y="275507"/>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14" name="Google Shape;514;p33"/>
          <p:cNvSpPr/>
          <p:nvPr/>
        </p:nvSpPr>
        <p:spPr>
          <a:xfrm>
            <a:off x="331181" y="275507"/>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43A62"/>
                </a:solidFill>
                <a:latin typeface="Arial"/>
                <a:ea typeface="Arial"/>
                <a:cs typeface="Arial"/>
                <a:sym typeface="Arial"/>
              </a:rPr>
              <a:t>Memberi perintah / aksi pada tombol</a:t>
            </a:r>
            <a:endParaRPr b="0" i="0" sz="2000" u="none" cap="none" strike="noStrike">
              <a:solidFill>
                <a:srgbClr val="243A62"/>
              </a:solidFill>
              <a:latin typeface="Arial"/>
              <a:ea typeface="Arial"/>
              <a:cs typeface="Arial"/>
              <a:sym typeface="Arial"/>
            </a:endParaRPr>
          </a:p>
        </p:txBody>
      </p:sp>
      <p:sp>
        <p:nvSpPr>
          <p:cNvPr id="515" name="Google Shape;515;p33"/>
          <p:cNvSpPr txBox="1"/>
          <p:nvPr/>
        </p:nvSpPr>
        <p:spPr>
          <a:xfrm>
            <a:off x="729849" y="2993147"/>
            <a:ext cx="2614137" cy="1303974"/>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2060"/>
              </a:buClr>
              <a:buSzPts val="1400"/>
              <a:buFont typeface="Noto Sans Symbols"/>
              <a:buNone/>
            </a:pPr>
            <a:r>
              <a:rPr b="0" i="0" lang="en-US" sz="1400" u="none" cap="none" strike="noStrike">
                <a:solidFill>
                  <a:schemeClr val="dk1"/>
                </a:solidFill>
                <a:latin typeface="Arial"/>
                <a:ea typeface="Arial"/>
                <a:cs typeface="Arial"/>
                <a:sym typeface="Arial"/>
              </a:rPr>
              <a:t>Catantan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80"/>
              </a:spcBef>
              <a:spcAft>
                <a:spcPts val="0"/>
              </a:spcAft>
              <a:buClr>
                <a:srgbClr val="002060"/>
              </a:buClr>
              <a:buSzPts val="1400"/>
              <a:buFont typeface="Noto Sans Symbols"/>
              <a:buNone/>
            </a:pPr>
            <a:r>
              <a:rPr b="0" i="0" lang="en-US" sz="1400" u="none" cap="none" strike="noStrike">
                <a:solidFill>
                  <a:schemeClr val="dk1"/>
                </a:solidFill>
                <a:latin typeface="Arial"/>
                <a:ea typeface="Arial"/>
                <a:cs typeface="Arial"/>
                <a:sym typeface="Arial"/>
              </a:rPr>
              <a:t>Jika kita telah menguasai XML maka tampilan boleh dikoreksi dengan memodifikasi xml tersebut</a:t>
            </a:r>
            <a:endParaRPr b="0" i="0" sz="1400" u="none" cap="none" strike="noStrike">
              <a:solidFill>
                <a:schemeClr val="dk1"/>
              </a:solidFill>
              <a:latin typeface="Arial"/>
              <a:ea typeface="Arial"/>
              <a:cs typeface="Arial"/>
              <a:sym typeface="Arial"/>
            </a:endParaRPr>
          </a:p>
          <a:p>
            <a:pPr indent="-196850" lvl="0" marL="285750" marR="0" rtl="0" algn="l">
              <a:lnSpc>
                <a:spcPct val="100000"/>
              </a:lnSpc>
              <a:spcBef>
                <a:spcPts val="280"/>
              </a:spcBef>
              <a:spcAft>
                <a:spcPts val="0"/>
              </a:spcAft>
              <a:buClr>
                <a:srgbClr val="002060"/>
              </a:buClr>
              <a:buSzPts val="1400"/>
              <a:buFont typeface="Arial"/>
              <a:buNone/>
            </a:pPr>
            <a:r>
              <a:t/>
            </a:r>
            <a:endParaRPr b="0" i="0" sz="1400" u="none" cap="none" strike="noStrike">
              <a:solidFill>
                <a:schemeClr val="dk1"/>
              </a:solidFill>
              <a:latin typeface="Arial"/>
              <a:ea typeface="Arial"/>
              <a:cs typeface="Arial"/>
              <a:sym typeface="Arial"/>
            </a:endParaRPr>
          </a:p>
          <a:p>
            <a:pPr indent="-196850" lvl="0" marL="285750" marR="0" rtl="0" algn="l">
              <a:lnSpc>
                <a:spcPct val="100000"/>
              </a:lnSpc>
              <a:spcBef>
                <a:spcPts val="280"/>
              </a:spcBef>
              <a:spcAft>
                <a:spcPts val="0"/>
              </a:spcAft>
              <a:buClr>
                <a:srgbClr val="00206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516" name="Google Shape;516;p33"/>
          <p:cNvPicPr preferRelativeResize="0"/>
          <p:nvPr/>
        </p:nvPicPr>
        <p:blipFill rotWithShape="1">
          <a:blip r:embed="rId3">
            <a:alphaModFix/>
          </a:blip>
          <a:srcRect b="0" l="0" r="0" t="0"/>
          <a:stretch/>
        </p:blipFill>
        <p:spPr>
          <a:xfrm>
            <a:off x="3780627" y="868889"/>
            <a:ext cx="5363372" cy="3845436"/>
          </a:xfrm>
          <a:prstGeom prst="rect">
            <a:avLst/>
          </a:prstGeom>
          <a:noFill/>
          <a:ln>
            <a:noFill/>
          </a:ln>
        </p:spPr>
      </p:pic>
      <p:sp>
        <p:nvSpPr>
          <p:cNvPr id="517" name="Google Shape;517;p33"/>
          <p:cNvSpPr/>
          <p:nvPr/>
        </p:nvSpPr>
        <p:spPr>
          <a:xfrm>
            <a:off x="729849" y="934140"/>
            <a:ext cx="2614399" cy="1029597"/>
          </a:xfrm>
          <a:custGeom>
            <a:rect b="b" l="l" r="r" t="t"/>
            <a:pathLst>
              <a:path extrusionOk="0" h="120000" w="120000">
                <a:moveTo>
                  <a:pt x="0" y="0"/>
                </a:moveTo>
                <a:lnTo>
                  <a:pt x="120000" y="0"/>
                </a:lnTo>
                <a:lnTo>
                  <a:pt x="120000" y="120000"/>
                </a:lnTo>
                <a:lnTo>
                  <a:pt x="0" y="120000"/>
                </a:lnTo>
                <a:close/>
              </a:path>
              <a:path extrusionOk="0" fill="none" h="120000" w="120000">
                <a:moveTo>
                  <a:pt x="145435" y="34452"/>
                </a:moveTo>
                <a:lnTo>
                  <a:pt x="119366" y="51149"/>
                </a:lnTo>
              </a:path>
            </a:pathLst>
          </a:cu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Untuk melihat kode XML dari tampilan layout dapat dilakukan dengan mengklik pada tab text di bagian bawah dari design view</a:t>
            </a:r>
            <a:endParaRPr b="0" i="0" sz="1200" u="none" cap="none" strike="noStrike">
              <a:solidFill>
                <a:schemeClr val="dk1"/>
              </a:solidFill>
              <a:latin typeface="Arial"/>
              <a:ea typeface="Arial"/>
              <a:cs typeface="Arial"/>
              <a:sym typeface="Arial"/>
            </a:endParaRPr>
          </a:p>
        </p:txBody>
      </p:sp>
      <p:sp>
        <p:nvSpPr>
          <p:cNvPr id="518" name="Google Shape;518;p33"/>
          <p:cNvSpPr/>
          <p:nvPr/>
        </p:nvSpPr>
        <p:spPr>
          <a:xfrm>
            <a:off x="6300592" y="2541711"/>
            <a:ext cx="2200346" cy="1023758"/>
          </a:xfrm>
          <a:custGeom>
            <a:rect b="b" l="l" r="r" t="t"/>
            <a:pathLst>
              <a:path extrusionOk="0" h="120000" w="120000">
                <a:moveTo>
                  <a:pt x="0" y="0"/>
                </a:moveTo>
                <a:lnTo>
                  <a:pt x="120000" y="0"/>
                </a:lnTo>
                <a:lnTo>
                  <a:pt x="120000" y="120000"/>
                </a:lnTo>
                <a:lnTo>
                  <a:pt x="0" y="120000"/>
                </a:lnTo>
                <a:close/>
              </a:path>
              <a:path extrusionOk="0" fill="none" h="120000" w="120000">
                <a:moveTo>
                  <a:pt x="-13913" y="-61631"/>
                </a:moveTo>
                <a:lnTo>
                  <a:pt x="58414" y="-1678"/>
                </a:lnTo>
              </a:path>
            </a:pathLst>
          </a:cu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Id dari button paling atas akan berubah menjadi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Arial"/>
                <a:ea typeface="Arial"/>
                <a:cs typeface="Arial"/>
                <a:sym typeface="Arial"/>
              </a:rPr>
              <a:t>	</a:t>
            </a:r>
            <a:r>
              <a:rPr b="0" i="0" lang="en-US" sz="900" u="none" cap="none" strike="noStrike">
                <a:solidFill>
                  <a:srgbClr val="660E7A"/>
                </a:solidFill>
                <a:latin typeface="Arial"/>
                <a:ea typeface="Arial"/>
                <a:cs typeface="Arial"/>
                <a:sym typeface="Arial"/>
              </a:rPr>
              <a:t> </a:t>
            </a:r>
            <a:r>
              <a:rPr b="0" i="0" lang="en-US" sz="1100" u="none" cap="none" strike="noStrike">
                <a:solidFill>
                  <a:schemeClr val="lt1"/>
                </a:solidFill>
                <a:latin typeface="Arial"/>
                <a:ea typeface="Arial"/>
                <a:cs typeface="Arial"/>
                <a:sym typeface="Arial"/>
              </a:rPr>
              <a:t>android:id="@+id/ok"</a:t>
            </a:r>
            <a:endParaRPr b="0" i="0" sz="1100" u="none" cap="none" strike="noStrike">
              <a:solidFill>
                <a:schemeClr val="lt1"/>
              </a:solidFill>
              <a:latin typeface="Arial"/>
              <a:ea typeface="Arial"/>
              <a:cs typeface="Arial"/>
              <a:sym typeface="Arial"/>
            </a:endParaRPr>
          </a:p>
        </p:txBody>
      </p:sp>
      <p:cxnSp>
        <p:nvCxnSpPr>
          <p:cNvPr id="519" name="Google Shape;519;p33"/>
          <p:cNvCxnSpPr>
            <a:stCxn id="517" idx="0"/>
          </p:cNvCxnSpPr>
          <p:nvPr/>
        </p:nvCxnSpPr>
        <p:spPr>
          <a:xfrm>
            <a:off x="3344248" y="1448939"/>
            <a:ext cx="945000" cy="2789400"/>
          </a:xfrm>
          <a:prstGeom prst="straightConnector1">
            <a:avLst/>
          </a:prstGeom>
          <a:noFill/>
          <a:ln cap="flat" cmpd="sng" w="38100">
            <a:solidFill>
              <a:srgbClr val="4A73BB"/>
            </a:solidFill>
            <a:prstDash val="solid"/>
            <a:round/>
            <a:headEnd len="sm" w="sm" type="none"/>
            <a:tailEnd len="sm" w="sm" type="none"/>
          </a:ln>
        </p:spPr>
      </p:cxnSp>
      <p:sp>
        <p:nvSpPr>
          <p:cNvPr id="520" name="Google Shape;520;p33"/>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4"/>
          <p:cNvSpPr txBox="1"/>
          <p:nvPr/>
        </p:nvSpPr>
        <p:spPr>
          <a:xfrm>
            <a:off x="-707950" y="266799"/>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26" name="Google Shape;526;p34"/>
          <p:cNvSpPr/>
          <p:nvPr/>
        </p:nvSpPr>
        <p:spPr>
          <a:xfrm>
            <a:off x="331181" y="266799"/>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43A62"/>
                </a:solidFill>
                <a:latin typeface="Arial"/>
                <a:ea typeface="Arial"/>
                <a:cs typeface="Arial"/>
                <a:sym typeface="Arial"/>
              </a:rPr>
              <a:t>Memberi perintah / aksi pada tombol</a:t>
            </a:r>
            <a:endParaRPr b="0" i="0" sz="2000" u="none" cap="none" strike="noStrike">
              <a:solidFill>
                <a:srgbClr val="243A62"/>
              </a:solidFill>
              <a:latin typeface="Arial"/>
              <a:ea typeface="Arial"/>
              <a:cs typeface="Arial"/>
              <a:sym typeface="Arial"/>
            </a:endParaRPr>
          </a:p>
        </p:txBody>
      </p:sp>
      <p:sp>
        <p:nvSpPr>
          <p:cNvPr id="527" name="Google Shape;527;p34"/>
          <p:cNvSpPr txBox="1"/>
          <p:nvPr/>
        </p:nvSpPr>
        <p:spPr>
          <a:xfrm>
            <a:off x="532015" y="1020885"/>
            <a:ext cx="2876203" cy="2405113"/>
          </a:xfrm>
          <a:prstGeom prst="rect">
            <a:avLst/>
          </a:prstGeom>
          <a:noFill/>
          <a:ln>
            <a:noFill/>
          </a:ln>
        </p:spPr>
        <p:txBody>
          <a:bodyPr anchorCtr="0" anchor="t" bIns="45700" lIns="91425" spcFirstLastPara="1" rIns="91425" wrap="square" tIns="45700">
            <a:normAutofit/>
          </a:bodyPr>
          <a:lstStyle/>
          <a:p>
            <a:pPr indent="-285750" lvl="0" marL="285750" marR="0" rtl="0" algn="just">
              <a:lnSpc>
                <a:spcPct val="100000"/>
              </a:lnSpc>
              <a:spcBef>
                <a:spcPts val="0"/>
              </a:spcBef>
              <a:spcAft>
                <a:spcPts val="0"/>
              </a:spcAft>
              <a:buClr>
                <a:srgbClr val="002060"/>
              </a:buClr>
              <a:buSzPts val="1200"/>
              <a:buFont typeface="Arial"/>
              <a:buChar char="•"/>
            </a:pPr>
            <a:r>
              <a:rPr b="0" i="0" lang="en-US" sz="1200" u="none" cap="none" strike="noStrike">
                <a:solidFill>
                  <a:schemeClr val="dk1"/>
                </a:solidFill>
                <a:latin typeface="Arial"/>
                <a:ea typeface="Arial"/>
                <a:cs typeface="Arial"/>
                <a:sym typeface="Arial"/>
              </a:rPr>
              <a:t>Langkah selanjutnya adalah memodifikasi kode program pada class main (yang ditulis dalam Bahasa pemrograman java)</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240"/>
              </a:spcBef>
              <a:spcAft>
                <a:spcPts val="0"/>
              </a:spcAft>
              <a:buClr>
                <a:srgbClr val="002060"/>
              </a:buClr>
              <a:buSzPts val="1200"/>
              <a:buFont typeface="Arial"/>
              <a:buChar char="•"/>
            </a:pPr>
            <a:r>
              <a:rPr b="0" i="0" lang="en-US" sz="1200" u="none" cap="none" strike="noStrike">
                <a:solidFill>
                  <a:schemeClr val="dk1"/>
                </a:solidFill>
                <a:latin typeface="Arial"/>
                <a:ea typeface="Arial"/>
                <a:cs typeface="Arial"/>
                <a:sym typeface="Arial"/>
              </a:rPr>
              <a:t>Klik pada tree view MainActivity (1) atau pada tab MainActivity (2) maka jendela akan pindah ke kode program java</a:t>
            </a:r>
            <a:endParaRPr b="0" i="0" sz="1400" u="none" cap="none" strike="noStrike">
              <a:solidFill>
                <a:srgbClr val="000000"/>
              </a:solidFill>
              <a:latin typeface="Arial"/>
              <a:ea typeface="Arial"/>
              <a:cs typeface="Arial"/>
              <a:sym typeface="Arial"/>
            </a:endParaRPr>
          </a:p>
          <a:p>
            <a:pPr indent="-209550" lvl="0" marL="285750" marR="0" rtl="0" algn="just">
              <a:lnSpc>
                <a:spcPct val="100000"/>
              </a:lnSpc>
              <a:spcBef>
                <a:spcPts val="240"/>
              </a:spcBef>
              <a:spcAft>
                <a:spcPts val="0"/>
              </a:spcAft>
              <a:buClr>
                <a:srgbClr val="002060"/>
              </a:buClr>
              <a:buSzPts val="1200"/>
              <a:buFont typeface="Arial"/>
              <a:buNone/>
            </a:pPr>
            <a:r>
              <a:t/>
            </a:r>
            <a:endParaRPr b="0" i="0" sz="1200" u="none" cap="none" strike="noStrike">
              <a:solidFill>
                <a:schemeClr val="dk1"/>
              </a:solidFill>
              <a:latin typeface="Arial"/>
              <a:ea typeface="Arial"/>
              <a:cs typeface="Arial"/>
              <a:sym typeface="Arial"/>
            </a:endParaRPr>
          </a:p>
          <a:p>
            <a:pPr indent="-209550" lvl="0" marL="285750" marR="0" rtl="0" algn="just">
              <a:lnSpc>
                <a:spcPct val="100000"/>
              </a:lnSpc>
              <a:spcBef>
                <a:spcPts val="240"/>
              </a:spcBef>
              <a:spcAft>
                <a:spcPts val="0"/>
              </a:spcAft>
              <a:buClr>
                <a:srgbClr val="00206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528" name="Google Shape;528;p34"/>
          <p:cNvPicPr preferRelativeResize="0"/>
          <p:nvPr/>
        </p:nvPicPr>
        <p:blipFill rotWithShape="1">
          <a:blip r:embed="rId3">
            <a:alphaModFix/>
          </a:blip>
          <a:srcRect b="0" l="0" r="0" t="0"/>
          <a:stretch/>
        </p:blipFill>
        <p:spPr>
          <a:xfrm>
            <a:off x="3871870" y="889427"/>
            <a:ext cx="5272129" cy="3049813"/>
          </a:xfrm>
          <a:prstGeom prst="rect">
            <a:avLst/>
          </a:prstGeom>
          <a:noFill/>
          <a:ln>
            <a:noFill/>
          </a:ln>
        </p:spPr>
      </p:pic>
      <p:sp>
        <p:nvSpPr>
          <p:cNvPr id="529" name="Google Shape;529;p34"/>
          <p:cNvSpPr/>
          <p:nvPr/>
        </p:nvSpPr>
        <p:spPr>
          <a:xfrm>
            <a:off x="1330035" y="3680958"/>
            <a:ext cx="2374407" cy="537128"/>
          </a:xfrm>
          <a:custGeom>
            <a:rect b="b" l="l" r="r" t="t"/>
            <a:pathLst>
              <a:path extrusionOk="0" h="120000" w="120000">
                <a:moveTo>
                  <a:pt x="0" y="0"/>
                </a:moveTo>
                <a:lnTo>
                  <a:pt x="120000" y="0"/>
                </a:lnTo>
                <a:lnTo>
                  <a:pt x="120000" y="120000"/>
                </a:lnTo>
                <a:lnTo>
                  <a:pt x="0" y="120000"/>
                </a:lnTo>
                <a:close/>
              </a:path>
              <a:path extrusionOk="0" fill="none" h="120000" w="120000">
                <a:moveTo>
                  <a:pt x="170555" y="-306592"/>
                </a:moveTo>
                <a:lnTo>
                  <a:pt x="120469" y="55774"/>
                </a:lnTo>
              </a:path>
            </a:pathLst>
          </a:cu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MainActivity Class</a:t>
            </a:r>
            <a:endParaRPr b="0" i="0" sz="1800" u="none" cap="none" strike="noStrike">
              <a:solidFill>
                <a:schemeClr val="dk1"/>
              </a:solidFill>
              <a:latin typeface="Arial"/>
              <a:ea typeface="Arial"/>
              <a:cs typeface="Arial"/>
              <a:sym typeface="Arial"/>
            </a:endParaRPr>
          </a:p>
        </p:txBody>
      </p:sp>
      <p:sp>
        <p:nvSpPr>
          <p:cNvPr id="530" name="Google Shape;530;p34"/>
          <p:cNvSpPr/>
          <p:nvPr/>
        </p:nvSpPr>
        <p:spPr>
          <a:xfrm>
            <a:off x="6342610" y="4296100"/>
            <a:ext cx="2106405" cy="521133"/>
          </a:xfrm>
          <a:custGeom>
            <a:rect b="b" l="l" r="r" t="t"/>
            <a:pathLst>
              <a:path extrusionOk="0" h="120000" w="120000">
                <a:moveTo>
                  <a:pt x="0" y="0"/>
                </a:moveTo>
                <a:lnTo>
                  <a:pt x="120000" y="0"/>
                </a:lnTo>
                <a:lnTo>
                  <a:pt x="120000" y="120000"/>
                </a:lnTo>
                <a:lnTo>
                  <a:pt x="0" y="120000"/>
                </a:lnTo>
                <a:close/>
              </a:path>
              <a:path extrusionOk="0" fill="none" h="120000" w="120000">
                <a:moveTo>
                  <a:pt x="63533" y="-589608"/>
                </a:moveTo>
                <a:lnTo>
                  <a:pt x="120469" y="55774"/>
                </a:lnTo>
              </a:path>
            </a:pathLst>
          </a:cu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Code program java</a:t>
            </a:r>
            <a:endParaRPr b="0" i="0" sz="1800" u="none" cap="none" strike="noStrike">
              <a:solidFill>
                <a:schemeClr val="dk1"/>
              </a:solidFill>
              <a:latin typeface="Arial"/>
              <a:ea typeface="Arial"/>
              <a:cs typeface="Arial"/>
              <a:sym typeface="Arial"/>
            </a:endParaRPr>
          </a:p>
        </p:txBody>
      </p:sp>
      <p:sp>
        <p:nvSpPr>
          <p:cNvPr id="531" name="Google Shape;531;p34"/>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5"/>
          <p:cNvSpPr txBox="1"/>
          <p:nvPr/>
        </p:nvSpPr>
        <p:spPr>
          <a:xfrm>
            <a:off x="-707950" y="266799"/>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37" name="Google Shape;537;p35"/>
          <p:cNvSpPr/>
          <p:nvPr/>
        </p:nvSpPr>
        <p:spPr>
          <a:xfrm>
            <a:off x="331181" y="266799"/>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43A62"/>
                </a:solidFill>
                <a:latin typeface="Arial"/>
                <a:ea typeface="Arial"/>
                <a:cs typeface="Arial"/>
                <a:sym typeface="Arial"/>
              </a:rPr>
              <a:t>Memberi perintah / aksi pada tombol</a:t>
            </a:r>
            <a:endParaRPr b="0" i="0" sz="2000" u="none" cap="none" strike="noStrike">
              <a:solidFill>
                <a:srgbClr val="243A62"/>
              </a:solidFill>
              <a:latin typeface="Arial"/>
              <a:ea typeface="Arial"/>
              <a:cs typeface="Arial"/>
              <a:sym typeface="Arial"/>
            </a:endParaRPr>
          </a:p>
        </p:txBody>
      </p:sp>
      <p:pic>
        <p:nvPicPr>
          <p:cNvPr id="538" name="Google Shape;538;p35"/>
          <p:cNvPicPr preferRelativeResize="0"/>
          <p:nvPr/>
        </p:nvPicPr>
        <p:blipFill rotWithShape="1">
          <a:blip r:embed="rId3">
            <a:alphaModFix/>
          </a:blip>
          <a:srcRect b="0" l="0" r="0" t="0"/>
          <a:stretch/>
        </p:blipFill>
        <p:spPr>
          <a:xfrm>
            <a:off x="448130" y="799453"/>
            <a:ext cx="7738358" cy="4540476"/>
          </a:xfrm>
          <a:prstGeom prst="rect">
            <a:avLst/>
          </a:prstGeom>
          <a:noFill/>
          <a:ln>
            <a:noFill/>
          </a:ln>
        </p:spPr>
      </p:pic>
      <p:sp>
        <p:nvSpPr>
          <p:cNvPr id="539" name="Google Shape;539;p35"/>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36"/>
          <p:cNvSpPr txBox="1"/>
          <p:nvPr/>
        </p:nvSpPr>
        <p:spPr>
          <a:xfrm>
            <a:off x="-707950" y="258089"/>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45" name="Google Shape;545;p36"/>
          <p:cNvSpPr/>
          <p:nvPr/>
        </p:nvSpPr>
        <p:spPr>
          <a:xfrm>
            <a:off x="331181" y="258089"/>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Jalankan Program</a:t>
            </a:r>
            <a:endParaRPr b="0" i="0" sz="2400" u="none" cap="none" strike="noStrike">
              <a:solidFill>
                <a:srgbClr val="243A62"/>
              </a:solidFill>
              <a:latin typeface="Arial"/>
              <a:ea typeface="Arial"/>
              <a:cs typeface="Arial"/>
              <a:sym typeface="Arial"/>
            </a:endParaRPr>
          </a:p>
        </p:txBody>
      </p:sp>
      <p:pic>
        <p:nvPicPr>
          <p:cNvPr id="546" name="Google Shape;546;p36"/>
          <p:cNvPicPr preferRelativeResize="0"/>
          <p:nvPr/>
        </p:nvPicPr>
        <p:blipFill rotWithShape="1">
          <a:blip r:embed="rId3">
            <a:alphaModFix/>
          </a:blip>
          <a:srcRect b="0" l="0" r="0" t="0"/>
          <a:stretch/>
        </p:blipFill>
        <p:spPr>
          <a:xfrm>
            <a:off x="331181" y="826257"/>
            <a:ext cx="8524720" cy="3944924"/>
          </a:xfrm>
          <a:prstGeom prst="rect">
            <a:avLst/>
          </a:prstGeom>
          <a:noFill/>
          <a:ln>
            <a:noFill/>
          </a:ln>
        </p:spPr>
      </p:pic>
      <p:sp>
        <p:nvSpPr>
          <p:cNvPr id="547" name="Google Shape;547;p36"/>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7"/>
          <p:cNvSpPr txBox="1"/>
          <p:nvPr/>
        </p:nvSpPr>
        <p:spPr>
          <a:xfrm>
            <a:off x="-707950" y="284215"/>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53" name="Google Shape;553;p37"/>
          <p:cNvSpPr/>
          <p:nvPr/>
        </p:nvSpPr>
        <p:spPr>
          <a:xfrm>
            <a:off x="331181" y="284215"/>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Menambahkan Komponen Menu</a:t>
            </a:r>
            <a:endParaRPr b="0" i="0" sz="2400" u="none" cap="none" strike="noStrike">
              <a:solidFill>
                <a:srgbClr val="243A62"/>
              </a:solidFill>
              <a:latin typeface="Arial"/>
              <a:ea typeface="Arial"/>
              <a:cs typeface="Arial"/>
              <a:sym typeface="Arial"/>
            </a:endParaRPr>
          </a:p>
        </p:txBody>
      </p:sp>
      <p:sp>
        <p:nvSpPr>
          <p:cNvPr id="554" name="Google Shape;554;p37"/>
          <p:cNvSpPr txBox="1"/>
          <p:nvPr/>
        </p:nvSpPr>
        <p:spPr>
          <a:xfrm>
            <a:off x="365049" y="864589"/>
            <a:ext cx="7753137" cy="1008112"/>
          </a:xfrm>
          <a:prstGeom prst="rect">
            <a:avLst/>
          </a:prstGeom>
          <a:noFill/>
          <a:ln>
            <a:noFill/>
          </a:ln>
        </p:spPr>
        <p:txBody>
          <a:bodyPr anchorCtr="0" anchor="t" bIns="45700" lIns="91425" spcFirstLastPara="1" rIns="91425" wrap="square" tIns="45700">
            <a:normAutofit/>
          </a:bodyPr>
          <a:lstStyle/>
          <a:p>
            <a:pPr indent="0" lvl="0" marL="0" marR="0" rtl="0" algn="just">
              <a:lnSpc>
                <a:spcPct val="100000"/>
              </a:lnSpc>
              <a:spcBef>
                <a:spcPts val="0"/>
              </a:spcBef>
              <a:spcAft>
                <a:spcPts val="0"/>
              </a:spcAft>
              <a:buClr>
                <a:srgbClr val="002060"/>
              </a:buClr>
              <a:buSzPts val="1600"/>
              <a:buFont typeface="Noto Sans Symbols"/>
              <a:buNone/>
            </a:pPr>
            <a:r>
              <a:rPr b="0" i="0" lang="en-US" sz="1600" u="none" cap="none" strike="noStrike">
                <a:solidFill>
                  <a:schemeClr val="dk1"/>
                </a:solidFill>
                <a:latin typeface="Arial"/>
                <a:ea typeface="Arial"/>
                <a:cs typeface="Arial"/>
                <a:sym typeface="Arial"/>
              </a:rPr>
              <a:t>Menu atau option menu biasanya ditampilkan pada sisi kanan aplikasi android dengan lambing garis atau titik sebanyak tiga buah. Ketika di klik maka akan muncul menu drop down dengan beberapa list menu</a:t>
            </a:r>
            <a:endParaRPr b="0" i="0" sz="1400" u="none" cap="none" strike="noStrike">
              <a:solidFill>
                <a:srgbClr val="000000"/>
              </a:solidFill>
              <a:latin typeface="Arial"/>
              <a:ea typeface="Arial"/>
              <a:cs typeface="Arial"/>
              <a:sym typeface="Arial"/>
            </a:endParaRPr>
          </a:p>
        </p:txBody>
      </p:sp>
      <p:pic>
        <p:nvPicPr>
          <p:cNvPr id="555" name="Google Shape;555;p37"/>
          <p:cNvPicPr preferRelativeResize="0"/>
          <p:nvPr/>
        </p:nvPicPr>
        <p:blipFill rotWithShape="1">
          <a:blip r:embed="rId3">
            <a:alphaModFix/>
          </a:blip>
          <a:srcRect b="0" l="0" r="0" t="0"/>
          <a:stretch/>
        </p:blipFill>
        <p:spPr>
          <a:xfrm>
            <a:off x="1817277" y="1642490"/>
            <a:ext cx="1807072" cy="3311064"/>
          </a:xfrm>
          <a:prstGeom prst="rect">
            <a:avLst/>
          </a:prstGeom>
          <a:noFill/>
          <a:ln>
            <a:noFill/>
          </a:ln>
        </p:spPr>
      </p:pic>
      <p:sp>
        <p:nvSpPr>
          <p:cNvPr id="556" name="Google Shape;556;p37"/>
          <p:cNvSpPr/>
          <p:nvPr/>
        </p:nvSpPr>
        <p:spPr>
          <a:xfrm>
            <a:off x="4475125" y="2970690"/>
            <a:ext cx="2515919" cy="1008112"/>
          </a:xfrm>
          <a:custGeom>
            <a:rect b="b" l="l" r="r" t="t"/>
            <a:pathLst>
              <a:path extrusionOk="0" h="120000" w="120000">
                <a:moveTo>
                  <a:pt x="0" y="0"/>
                </a:moveTo>
                <a:lnTo>
                  <a:pt x="120000" y="0"/>
                </a:lnTo>
                <a:lnTo>
                  <a:pt x="120000" y="120000"/>
                </a:lnTo>
                <a:lnTo>
                  <a:pt x="0" y="120000"/>
                </a:lnTo>
                <a:close/>
              </a:path>
              <a:path extrusionOk="0" fill="none" h="120000" w="120000">
                <a:moveTo>
                  <a:pt x="-1115" y="57054"/>
                </a:moveTo>
                <a:lnTo>
                  <a:pt x="-52910" y="-65413"/>
                </a:lnTo>
              </a:path>
            </a:pathLst>
          </a:cu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Menu / Option Menu</a:t>
            </a:r>
            <a:endParaRPr b="0" i="0" sz="1400" u="none" cap="none" strike="noStrike">
              <a:solidFill>
                <a:schemeClr val="lt1"/>
              </a:solidFill>
              <a:latin typeface="Arial"/>
              <a:ea typeface="Arial"/>
              <a:cs typeface="Arial"/>
              <a:sym typeface="Arial"/>
            </a:endParaRPr>
          </a:p>
        </p:txBody>
      </p:sp>
      <p:sp>
        <p:nvSpPr>
          <p:cNvPr id="557" name="Google Shape;557;p37"/>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38"/>
          <p:cNvSpPr txBox="1"/>
          <p:nvPr/>
        </p:nvSpPr>
        <p:spPr>
          <a:xfrm>
            <a:off x="-707950" y="25809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63" name="Google Shape;563;p38"/>
          <p:cNvSpPr/>
          <p:nvPr/>
        </p:nvSpPr>
        <p:spPr>
          <a:xfrm>
            <a:off x="331181" y="25809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Menambahkan Komponen Menu</a:t>
            </a:r>
            <a:endParaRPr b="0" i="0" sz="2400" u="none" cap="none" strike="noStrike">
              <a:solidFill>
                <a:srgbClr val="243A62"/>
              </a:solidFill>
              <a:latin typeface="Arial"/>
              <a:ea typeface="Arial"/>
              <a:cs typeface="Arial"/>
              <a:sym typeface="Arial"/>
            </a:endParaRPr>
          </a:p>
        </p:txBody>
      </p:sp>
      <p:sp>
        <p:nvSpPr>
          <p:cNvPr id="564" name="Google Shape;564;p38"/>
          <p:cNvSpPr txBox="1"/>
          <p:nvPr/>
        </p:nvSpPr>
        <p:spPr>
          <a:xfrm>
            <a:off x="331181" y="861390"/>
            <a:ext cx="7119003" cy="713752"/>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2060"/>
              </a:buClr>
              <a:buSzPts val="1800"/>
              <a:buFont typeface="Noto Sans Symbols"/>
              <a:buNone/>
            </a:pPr>
            <a:r>
              <a:rPr b="0" i="0" lang="en-US" sz="1800" u="none" cap="none" strike="noStrike">
                <a:solidFill>
                  <a:schemeClr val="dk1"/>
                </a:solidFill>
                <a:latin typeface="Arial"/>
                <a:ea typeface="Arial"/>
                <a:cs typeface="Arial"/>
                <a:sym typeface="Arial"/>
              </a:rPr>
              <a:t>Buatlah sebuah project baru dengan nama “ProjectMenu”</a:t>
            </a:r>
            <a:endParaRPr b="0" i="0" sz="1400" u="none" cap="none" strike="noStrike">
              <a:solidFill>
                <a:srgbClr val="000000"/>
              </a:solidFill>
              <a:latin typeface="Arial"/>
              <a:ea typeface="Arial"/>
              <a:cs typeface="Arial"/>
              <a:sym typeface="Arial"/>
            </a:endParaRPr>
          </a:p>
        </p:txBody>
      </p:sp>
      <p:pic>
        <p:nvPicPr>
          <p:cNvPr id="565" name="Google Shape;565;p38"/>
          <p:cNvPicPr preferRelativeResize="0"/>
          <p:nvPr/>
        </p:nvPicPr>
        <p:blipFill rotWithShape="1">
          <a:blip r:embed="rId3">
            <a:alphaModFix/>
          </a:blip>
          <a:srcRect b="0" l="0" r="0" t="0"/>
          <a:stretch/>
        </p:blipFill>
        <p:spPr>
          <a:xfrm>
            <a:off x="475941" y="1321176"/>
            <a:ext cx="4096059" cy="2921825"/>
          </a:xfrm>
          <a:prstGeom prst="rect">
            <a:avLst/>
          </a:prstGeom>
          <a:noFill/>
          <a:ln>
            <a:noFill/>
          </a:ln>
        </p:spPr>
      </p:pic>
      <p:sp>
        <p:nvSpPr>
          <p:cNvPr id="566" name="Google Shape;566;p38"/>
          <p:cNvSpPr/>
          <p:nvPr/>
        </p:nvSpPr>
        <p:spPr>
          <a:xfrm>
            <a:off x="5711494" y="2195319"/>
            <a:ext cx="2310140" cy="713752"/>
          </a:xfrm>
          <a:custGeom>
            <a:rect b="b" l="l" r="r" t="t"/>
            <a:pathLst>
              <a:path extrusionOk="0" h="120000" w="120000">
                <a:moveTo>
                  <a:pt x="0" y="0"/>
                </a:moveTo>
                <a:lnTo>
                  <a:pt x="120000" y="0"/>
                </a:lnTo>
                <a:lnTo>
                  <a:pt x="120000" y="120000"/>
                </a:lnTo>
                <a:lnTo>
                  <a:pt x="0" y="120000"/>
                </a:lnTo>
                <a:close/>
              </a:path>
              <a:path extrusionOk="0" fill="none" h="120000" w="120000">
                <a:moveTo>
                  <a:pt x="-1115" y="57054"/>
                </a:moveTo>
                <a:lnTo>
                  <a:pt x="-169901" y="5423"/>
                </a:lnTo>
              </a:path>
            </a:pathLst>
          </a:cu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ProjectMenu</a:t>
            </a:r>
            <a:endParaRPr b="0" i="0" sz="1400" u="none" cap="none" strike="noStrike">
              <a:solidFill>
                <a:schemeClr val="dk1"/>
              </a:solidFill>
              <a:latin typeface="Arial"/>
              <a:ea typeface="Arial"/>
              <a:cs typeface="Arial"/>
              <a:sym typeface="Arial"/>
            </a:endParaRPr>
          </a:p>
        </p:txBody>
      </p:sp>
      <p:sp>
        <p:nvSpPr>
          <p:cNvPr id="567" name="Google Shape;567;p38"/>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9"/>
          <p:cNvSpPr txBox="1"/>
          <p:nvPr/>
        </p:nvSpPr>
        <p:spPr>
          <a:xfrm>
            <a:off x="-707950" y="284215"/>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73" name="Google Shape;573;p39"/>
          <p:cNvSpPr/>
          <p:nvPr/>
        </p:nvSpPr>
        <p:spPr>
          <a:xfrm>
            <a:off x="331181" y="284215"/>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Menambahkan Komponen Menu</a:t>
            </a:r>
            <a:endParaRPr b="0" i="0" sz="2400" u="none" cap="none" strike="noStrike">
              <a:solidFill>
                <a:srgbClr val="243A62"/>
              </a:solidFill>
              <a:latin typeface="Arial"/>
              <a:ea typeface="Arial"/>
              <a:cs typeface="Arial"/>
              <a:sym typeface="Arial"/>
            </a:endParaRPr>
          </a:p>
        </p:txBody>
      </p:sp>
      <p:sp>
        <p:nvSpPr>
          <p:cNvPr id="574" name="Google Shape;574;p39"/>
          <p:cNvSpPr txBox="1"/>
          <p:nvPr/>
        </p:nvSpPr>
        <p:spPr>
          <a:xfrm>
            <a:off x="422071" y="1051937"/>
            <a:ext cx="7371056" cy="71318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2060"/>
              </a:buClr>
              <a:buSzPts val="1800"/>
              <a:buFont typeface="Noto Sans Symbols"/>
              <a:buNone/>
            </a:pPr>
            <a:r>
              <a:rPr b="0" i="0" lang="en-US" sz="1800" u="none" cap="none" strike="noStrike">
                <a:solidFill>
                  <a:schemeClr val="dk1"/>
                </a:solidFill>
                <a:latin typeface="Arial"/>
                <a:ea typeface="Arial"/>
                <a:cs typeface="Arial"/>
                <a:sym typeface="Arial"/>
              </a:rPr>
              <a:t>Buatlah folder menu di dalam folder “res”</a:t>
            </a:r>
            <a:endParaRPr b="0" i="0" sz="1400" u="none" cap="none" strike="noStrike">
              <a:solidFill>
                <a:srgbClr val="000000"/>
              </a:solidFill>
              <a:latin typeface="Arial"/>
              <a:ea typeface="Arial"/>
              <a:cs typeface="Arial"/>
              <a:sym typeface="Arial"/>
            </a:endParaRPr>
          </a:p>
        </p:txBody>
      </p:sp>
      <p:pic>
        <p:nvPicPr>
          <p:cNvPr id="575" name="Google Shape;575;p39"/>
          <p:cNvPicPr preferRelativeResize="0"/>
          <p:nvPr/>
        </p:nvPicPr>
        <p:blipFill rotWithShape="1">
          <a:blip r:embed="rId3">
            <a:alphaModFix/>
          </a:blip>
          <a:srcRect b="0" l="0" r="0" t="0"/>
          <a:stretch/>
        </p:blipFill>
        <p:spPr>
          <a:xfrm>
            <a:off x="403887" y="1624582"/>
            <a:ext cx="4892089" cy="2661674"/>
          </a:xfrm>
          <a:prstGeom prst="rect">
            <a:avLst/>
          </a:prstGeom>
          <a:noFill/>
          <a:ln>
            <a:noFill/>
          </a:ln>
        </p:spPr>
      </p:pic>
      <p:sp>
        <p:nvSpPr>
          <p:cNvPr id="576" name="Google Shape;576;p39"/>
          <p:cNvSpPr/>
          <p:nvPr/>
        </p:nvSpPr>
        <p:spPr>
          <a:xfrm>
            <a:off x="729849" y="2584468"/>
            <a:ext cx="691627" cy="257267"/>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7" name="Google Shape;577;p39"/>
          <p:cNvSpPr/>
          <p:nvPr/>
        </p:nvSpPr>
        <p:spPr>
          <a:xfrm>
            <a:off x="5376177" y="1441908"/>
            <a:ext cx="2490036" cy="482911"/>
          </a:xfrm>
          <a:custGeom>
            <a:rect b="b" l="l" r="r" t="t"/>
            <a:pathLst>
              <a:path extrusionOk="0" h="120000" w="120000">
                <a:moveTo>
                  <a:pt x="0" y="0"/>
                </a:moveTo>
                <a:lnTo>
                  <a:pt x="120000" y="0"/>
                </a:lnTo>
                <a:lnTo>
                  <a:pt x="120000" y="120000"/>
                </a:lnTo>
                <a:lnTo>
                  <a:pt x="0" y="120000"/>
                </a:lnTo>
                <a:close/>
              </a:path>
              <a:path extrusionOk="0" fill="none" h="120000" w="120000">
                <a:moveTo>
                  <a:pt x="-1204" y="60510"/>
                </a:moveTo>
                <a:lnTo>
                  <a:pt x="-200342" y="319831"/>
                </a:lnTo>
              </a:path>
            </a:pathLst>
          </a:cu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Klik kanan pada folder res</a:t>
            </a:r>
            <a:endParaRPr b="0" i="0" sz="1600" u="none" cap="none" strike="noStrike">
              <a:solidFill>
                <a:schemeClr val="lt1"/>
              </a:solidFill>
              <a:latin typeface="Arial"/>
              <a:ea typeface="Arial"/>
              <a:cs typeface="Arial"/>
              <a:sym typeface="Arial"/>
            </a:endParaRPr>
          </a:p>
        </p:txBody>
      </p:sp>
      <p:cxnSp>
        <p:nvCxnSpPr>
          <p:cNvPr id="578" name="Google Shape;578;p39"/>
          <p:cNvCxnSpPr/>
          <p:nvPr/>
        </p:nvCxnSpPr>
        <p:spPr>
          <a:xfrm>
            <a:off x="6540994" y="1966826"/>
            <a:ext cx="0" cy="285858"/>
          </a:xfrm>
          <a:prstGeom prst="straightConnector1">
            <a:avLst/>
          </a:prstGeom>
          <a:noFill/>
          <a:ln cap="flat" cmpd="sng" w="38100">
            <a:solidFill>
              <a:srgbClr val="4A73BB"/>
            </a:solidFill>
            <a:prstDash val="solid"/>
            <a:round/>
            <a:headEnd len="sm" w="sm" type="none"/>
            <a:tailEnd len="med" w="med" type="triangle"/>
          </a:ln>
        </p:spPr>
      </p:cxnSp>
      <p:sp>
        <p:nvSpPr>
          <p:cNvPr id="579" name="Google Shape;579;p39"/>
          <p:cNvSpPr/>
          <p:nvPr/>
        </p:nvSpPr>
        <p:spPr>
          <a:xfrm>
            <a:off x="5376177" y="2295644"/>
            <a:ext cx="2490036" cy="509417"/>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Pilih menu New</a:t>
            </a:r>
            <a:endParaRPr b="0" i="0" sz="1600" u="none" cap="none" strike="noStrike">
              <a:solidFill>
                <a:schemeClr val="lt1"/>
              </a:solidFill>
              <a:latin typeface="Arial"/>
              <a:ea typeface="Arial"/>
              <a:cs typeface="Arial"/>
              <a:sym typeface="Arial"/>
            </a:endParaRPr>
          </a:p>
        </p:txBody>
      </p:sp>
      <p:cxnSp>
        <p:nvCxnSpPr>
          <p:cNvPr id="580" name="Google Shape;580;p39"/>
          <p:cNvCxnSpPr/>
          <p:nvPr/>
        </p:nvCxnSpPr>
        <p:spPr>
          <a:xfrm>
            <a:off x="6540994" y="2841735"/>
            <a:ext cx="0" cy="254709"/>
          </a:xfrm>
          <a:prstGeom prst="straightConnector1">
            <a:avLst/>
          </a:prstGeom>
          <a:noFill/>
          <a:ln cap="flat" cmpd="sng" w="38100">
            <a:solidFill>
              <a:srgbClr val="4A73BB"/>
            </a:solidFill>
            <a:prstDash val="solid"/>
            <a:round/>
            <a:headEnd len="sm" w="sm" type="none"/>
            <a:tailEnd len="med" w="med" type="triangle"/>
          </a:ln>
        </p:spPr>
      </p:cxnSp>
      <p:sp>
        <p:nvSpPr>
          <p:cNvPr id="581" name="Google Shape;581;p39"/>
          <p:cNvSpPr/>
          <p:nvPr/>
        </p:nvSpPr>
        <p:spPr>
          <a:xfrm>
            <a:off x="5376177" y="3136034"/>
            <a:ext cx="2490036" cy="509417"/>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Kemudian pilih Directory</a:t>
            </a:r>
            <a:endParaRPr b="0" i="0" sz="1600" u="none" cap="none" strike="noStrike">
              <a:solidFill>
                <a:schemeClr val="lt1"/>
              </a:solidFill>
              <a:latin typeface="Arial"/>
              <a:ea typeface="Arial"/>
              <a:cs typeface="Arial"/>
              <a:sym typeface="Arial"/>
            </a:endParaRPr>
          </a:p>
        </p:txBody>
      </p:sp>
      <p:cxnSp>
        <p:nvCxnSpPr>
          <p:cNvPr id="582" name="Google Shape;582;p39"/>
          <p:cNvCxnSpPr/>
          <p:nvPr/>
        </p:nvCxnSpPr>
        <p:spPr>
          <a:xfrm>
            <a:off x="6540994" y="3766696"/>
            <a:ext cx="0" cy="254709"/>
          </a:xfrm>
          <a:prstGeom prst="straightConnector1">
            <a:avLst/>
          </a:prstGeom>
          <a:noFill/>
          <a:ln cap="flat" cmpd="sng" w="38100">
            <a:solidFill>
              <a:srgbClr val="4A73BB"/>
            </a:solidFill>
            <a:prstDash val="solid"/>
            <a:round/>
            <a:headEnd len="sm" w="sm" type="none"/>
            <a:tailEnd len="med" w="med" type="triangle"/>
          </a:ln>
        </p:spPr>
      </p:cxnSp>
      <p:sp>
        <p:nvSpPr>
          <p:cNvPr id="583" name="Google Shape;583;p39"/>
          <p:cNvSpPr/>
          <p:nvPr/>
        </p:nvSpPr>
        <p:spPr>
          <a:xfrm>
            <a:off x="5376177" y="4038897"/>
            <a:ext cx="2490036" cy="509417"/>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Kemudian akan muncul jendela new Directory</a:t>
            </a:r>
            <a:endParaRPr b="0" i="0" sz="1400" u="none" cap="none" strike="noStrike">
              <a:solidFill>
                <a:schemeClr val="lt1"/>
              </a:solidFill>
              <a:latin typeface="Arial"/>
              <a:ea typeface="Arial"/>
              <a:cs typeface="Arial"/>
              <a:sym typeface="Arial"/>
            </a:endParaRPr>
          </a:p>
        </p:txBody>
      </p:sp>
      <p:sp>
        <p:nvSpPr>
          <p:cNvPr id="584" name="Google Shape;584;p39"/>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
          <p:cNvSpPr txBox="1"/>
          <p:nvPr/>
        </p:nvSpPr>
        <p:spPr>
          <a:xfrm>
            <a:off x="-707950" y="284215"/>
            <a:ext cx="274500" cy="2238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26" name="Google Shape;226;p4"/>
          <p:cNvSpPr/>
          <p:nvPr/>
        </p:nvSpPr>
        <p:spPr>
          <a:xfrm>
            <a:off x="331181" y="284215"/>
            <a:ext cx="5650217" cy="83095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M</a:t>
            </a:r>
            <a:r>
              <a:rPr b="1" i="0" lang="en-US" sz="2400" u="none" cap="none" strike="noStrike">
                <a:solidFill>
                  <a:srgbClr val="243A62"/>
                </a:solidFill>
                <a:latin typeface="Arial"/>
                <a:ea typeface="Arial"/>
                <a:cs typeface="Arial"/>
                <a:sym typeface="Arial"/>
              </a:rPr>
              <a:t>erancang Mobile Interface Android Studio</a:t>
            </a:r>
            <a:endParaRPr b="0" i="0" sz="2400" u="none" cap="none" strike="noStrike">
              <a:solidFill>
                <a:srgbClr val="243A62"/>
              </a:solidFill>
              <a:latin typeface="Arial"/>
              <a:ea typeface="Arial"/>
              <a:cs typeface="Arial"/>
              <a:sym typeface="Arial"/>
            </a:endParaRPr>
          </a:p>
        </p:txBody>
      </p:sp>
      <p:sp>
        <p:nvSpPr>
          <p:cNvPr id="227" name="Google Shape;227;p4"/>
          <p:cNvSpPr/>
          <p:nvPr/>
        </p:nvSpPr>
        <p:spPr>
          <a:xfrm>
            <a:off x="331180" y="1042418"/>
            <a:ext cx="8464028" cy="313928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Tugas : </a:t>
            </a:r>
            <a:r>
              <a:rPr b="1" i="1" lang="en-US" sz="1800" u="none" cap="none" strike="noStrike">
                <a:solidFill>
                  <a:schemeClr val="dk1"/>
                </a:solidFill>
                <a:latin typeface="Arial"/>
                <a:ea typeface="Arial"/>
                <a:cs typeface="Arial"/>
                <a:sym typeface="Arial"/>
              </a:rPr>
              <a:t>Membuat aplikasi sederhana yang berisi tombol dan menu seperti program game tictac atau puzzle ABC</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Outcome/Capaian Pelatihan</a:t>
            </a:r>
            <a:endParaRPr b="0" i="0" sz="1800" u="none" cap="none" strike="noStrike">
              <a:solidFill>
                <a:schemeClr val="dk1"/>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Mempraktikkan cara menyesuaikan desain ukuran tombol atau menu dengan ukuran </a:t>
            </a:r>
            <a:r>
              <a:rPr b="0" i="1" lang="en-US" sz="1800" u="none" cap="none" strike="noStrike">
                <a:solidFill>
                  <a:schemeClr val="dk1"/>
                </a:solidFill>
                <a:latin typeface="Arial"/>
                <a:ea typeface="Arial"/>
                <a:cs typeface="Arial"/>
                <a:sym typeface="Arial"/>
              </a:rPr>
              <a:t>form</a:t>
            </a:r>
            <a:r>
              <a:rPr b="0" i="0" lang="en-US" sz="1800" u="none" cap="none" strike="noStrike">
                <a:solidFill>
                  <a:schemeClr val="dk1"/>
                </a:solidFill>
                <a:latin typeface="Arial"/>
                <a:ea typeface="Arial"/>
                <a:cs typeface="Arial"/>
                <a:sym typeface="Arial"/>
              </a:rPr>
              <a:t> aplikasi</a:t>
            </a:r>
            <a:endParaRPr b="0" i="0" sz="1800" u="none" cap="none" strike="noStrike">
              <a:solidFill>
                <a:schemeClr val="dk1"/>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Mampu menyesuaikan ukuran tombol atau menu dengan ukuran </a:t>
            </a:r>
            <a:r>
              <a:rPr b="0" i="1" lang="en-US" sz="1800" u="none" cap="none" strike="noStrike">
                <a:solidFill>
                  <a:schemeClr val="dk1"/>
                </a:solidFill>
                <a:latin typeface="Arial"/>
                <a:ea typeface="Arial"/>
                <a:cs typeface="Arial"/>
                <a:sym typeface="Arial"/>
              </a:rPr>
              <a:t>form </a:t>
            </a:r>
            <a:r>
              <a:rPr b="0" i="0" lang="en-US" sz="1800" u="none" cap="none" strike="noStrike">
                <a:solidFill>
                  <a:schemeClr val="dk1"/>
                </a:solidFill>
                <a:latin typeface="Arial"/>
                <a:ea typeface="Arial"/>
                <a:cs typeface="Arial"/>
                <a:sym typeface="Arial"/>
              </a:rPr>
              <a:t>aplikasi sesuai dengan kebutuhan aplikasi.</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Dapat menjelaskan desain ukuran tombol atau menu disesuaikan dengan ukuran </a:t>
            </a:r>
            <a:r>
              <a:rPr b="0" i="1" lang="en-US" sz="1800" u="none" cap="none" strike="noStrike">
                <a:solidFill>
                  <a:schemeClr val="dk1"/>
                </a:solidFill>
                <a:latin typeface="Arial"/>
                <a:ea typeface="Arial"/>
                <a:cs typeface="Arial"/>
                <a:sym typeface="Arial"/>
              </a:rPr>
              <a:t>form </a:t>
            </a:r>
            <a:r>
              <a:rPr b="0" i="0" lang="en-US" sz="1800" u="none" cap="none" strike="noStrike">
                <a:solidFill>
                  <a:schemeClr val="dk1"/>
                </a:solidFill>
                <a:latin typeface="Arial"/>
                <a:ea typeface="Arial"/>
                <a:cs typeface="Arial"/>
                <a:sym typeface="Arial"/>
              </a:rPr>
              <a:t>aplikasi dibuat sesuai dengan kebutuhan aplikasi. </a:t>
            </a:r>
            <a:endParaRPr b="0" i="0" sz="1400" u="none" cap="none" strike="noStrike">
              <a:solidFill>
                <a:srgbClr val="000000"/>
              </a:solidFill>
              <a:latin typeface="Arial"/>
              <a:ea typeface="Arial"/>
              <a:cs typeface="Arial"/>
              <a:sym typeface="Arial"/>
            </a:endParaRPr>
          </a:p>
        </p:txBody>
      </p:sp>
      <p:sp>
        <p:nvSpPr>
          <p:cNvPr id="228" name="Google Shape;228;p4"/>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0"/>
          <p:cNvSpPr txBox="1"/>
          <p:nvPr/>
        </p:nvSpPr>
        <p:spPr>
          <a:xfrm>
            <a:off x="-707950" y="266798"/>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90" name="Google Shape;590;p40"/>
          <p:cNvSpPr/>
          <p:nvPr/>
        </p:nvSpPr>
        <p:spPr>
          <a:xfrm>
            <a:off x="331181" y="266798"/>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Menambahkan Komponen Menu</a:t>
            </a:r>
            <a:endParaRPr b="0" i="0" sz="2400" u="none" cap="none" strike="noStrike">
              <a:solidFill>
                <a:srgbClr val="243A62"/>
              </a:solidFill>
              <a:latin typeface="Arial"/>
              <a:ea typeface="Arial"/>
              <a:cs typeface="Arial"/>
              <a:sym typeface="Arial"/>
            </a:endParaRPr>
          </a:p>
        </p:txBody>
      </p:sp>
      <p:sp>
        <p:nvSpPr>
          <p:cNvPr id="591" name="Google Shape;591;p40"/>
          <p:cNvSpPr txBox="1"/>
          <p:nvPr/>
        </p:nvSpPr>
        <p:spPr>
          <a:xfrm>
            <a:off x="365049" y="945451"/>
            <a:ext cx="6540697" cy="2626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060"/>
              </a:buClr>
              <a:buSzPts val="1800"/>
              <a:buFont typeface="Noto Sans Symbols"/>
              <a:buNone/>
            </a:pPr>
            <a:r>
              <a:rPr b="0" i="0" lang="en-US" sz="1800" u="none" cap="none" strike="noStrike">
                <a:solidFill>
                  <a:schemeClr val="dk1"/>
                </a:solidFill>
                <a:latin typeface="Arial"/>
                <a:ea typeface="Arial"/>
                <a:cs typeface="Arial"/>
                <a:sym typeface="Arial"/>
              </a:rPr>
              <a:t>Buatlah folder menu</a:t>
            </a:r>
            <a:endParaRPr b="0" i="0" sz="1400" u="none" cap="none" strike="noStrike">
              <a:solidFill>
                <a:srgbClr val="000000"/>
              </a:solidFill>
              <a:latin typeface="Arial"/>
              <a:ea typeface="Arial"/>
              <a:cs typeface="Arial"/>
              <a:sym typeface="Arial"/>
            </a:endParaRPr>
          </a:p>
        </p:txBody>
      </p:sp>
      <p:cxnSp>
        <p:nvCxnSpPr>
          <p:cNvPr id="592" name="Google Shape;592;p40"/>
          <p:cNvCxnSpPr/>
          <p:nvPr/>
        </p:nvCxnSpPr>
        <p:spPr>
          <a:xfrm>
            <a:off x="6618125" y="2063112"/>
            <a:ext cx="0" cy="285048"/>
          </a:xfrm>
          <a:prstGeom prst="straightConnector1">
            <a:avLst/>
          </a:prstGeom>
          <a:noFill/>
          <a:ln cap="flat" cmpd="sng" w="38100">
            <a:solidFill>
              <a:srgbClr val="4A73BB"/>
            </a:solidFill>
            <a:prstDash val="solid"/>
            <a:round/>
            <a:headEnd len="sm" w="sm" type="none"/>
            <a:tailEnd len="med" w="med" type="triangle"/>
          </a:ln>
        </p:spPr>
      </p:cxnSp>
      <p:sp>
        <p:nvSpPr>
          <p:cNvPr id="593" name="Google Shape;593;p40"/>
          <p:cNvSpPr/>
          <p:nvPr/>
        </p:nvSpPr>
        <p:spPr>
          <a:xfrm>
            <a:off x="5534538" y="2443438"/>
            <a:ext cx="2209530" cy="437572"/>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Kemudian klik OK</a:t>
            </a:r>
            <a:endParaRPr b="0" i="0" sz="1100" u="none" cap="none" strike="noStrike">
              <a:solidFill>
                <a:schemeClr val="lt1"/>
              </a:solidFill>
              <a:latin typeface="Arial"/>
              <a:ea typeface="Arial"/>
              <a:cs typeface="Arial"/>
              <a:sym typeface="Arial"/>
            </a:endParaRPr>
          </a:p>
        </p:txBody>
      </p:sp>
      <p:cxnSp>
        <p:nvCxnSpPr>
          <p:cNvPr id="594" name="Google Shape;594;p40"/>
          <p:cNvCxnSpPr/>
          <p:nvPr/>
        </p:nvCxnSpPr>
        <p:spPr>
          <a:xfrm>
            <a:off x="6583923" y="2986995"/>
            <a:ext cx="0" cy="218786"/>
          </a:xfrm>
          <a:prstGeom prst="straightConnector1">
            <a:avLst/>
          </a:prstGeom>
          <a:noFill/>
          <a:ln cap="flat" cmpd="sng" w="38100">
            <a:solidFill>
              <a:srgbClr val="4A73BB"/>
            </a:solidFill>
            <a:prstDash val="solid"/>
            <a:round/>
            <a:headEnd len="sm" w="sm" type="none"/>
            <a:tailEnd len="med" w="med" type="triangle"/>
          </a:ln>
        </p:spPr>
      </p:cxnSp>
      <p:pic>
        <p:nvPicPr>
          <p:cNvPr id="595" name="Google Shape;595;p40"/>
          <p:cNvPicPr preferRelativeResize="0"/>
          <p:nvPr/>
        </p:nvPicPr>
        <p:blipFill rotWithShape="1">
          <a:blip r:embed="rId3">
            <a:alphaModFix/>
          </a:blip>
          <a:srcRect b="0" l="0" r="0" t="0"/>
          <a:stretch/>
        </p:blipFill>
        <p:spPr>
          <a:xfrm>
            <a:off x="429508" y="1523471"/>
            <a:ext cx="4868547" cy="1784493"/>
          </a:xfrm>
          <a:prstGeom prst="rect">
            <a:avLst/>
          </a:prstGeom>
          <a:noFill/>
          <a:ln>
            <a:noFill/>
          </a:ln>
        </p:spPr>
      </p:pic>
      <p:sp>
        <p:nvSpPr>
          <p:cNvPr id="596" name="Google Shape;596;p40"/>
          <p:cNvSpPr/>
          <p:nvPr/>
        </p:nvSpPr>
        <p:spPr>
          <a:xfrm>
            <a:off x="5534538" y="1425135"/>
            <a:ext cx="2209530" cy="557201"/>
          </a:xfrm>
          <a:custGeom>
            <a:rect b="b" l="l" r="r" t="t"/>
            <a:pathLst>
              <a:path extrusionOk="0" h="120000" w="120000">
                <a:moveTo>
                  <a:pt x="0" y="0"/>
                </a:moveTo>
                <a:lnTo>
                  <a:pt x="120000" y="0"/>
                </a:lnTo>
                <a:lnTo>
                  <a:pt x="120000" y="120000"/>
                </a:lnTo>
                <a:lnTo>
                  <a:pt x="0" y="120000"/>
                </a:lnTo>
                <a:close/>
              </a:path>
              <a:path extrusionOk="0" fill="none" h="120000" w="120000">
                <a:moveTo>
                  <a:pt x="-1204" y="60510"/>
                </a:moveTo>
                <a:lnTo>
                  <a:pt x="-133789" y="225840"/>
                </a:lnTo>
              </a:path>
            </a:pathLst>
          </a:cu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Ketikan </a:t>
            </a:r>
            <a:r>
              <a:rPr b="1" i="0" lang="en-US" sz="1200" u="none" cap="none" strike="noStrike">
                <a:solidFill>
                  <a:schemeClr val="lt1"/>
                </a:solidFill>
                <a:latin typeface="Arial"/>
                <a:ea typeface="Arial"/>
                <a:cs typeface="Arial"/>
                <a:sym typeface="Arial"/>
              </a:rPr>
              <a:t>menu</a:t>
            </a:r>
            <a:r>
              <a:rPr b="1" i="0" lang="en-US" sz="1400" u="none" cap="none" strike="noStrike">
                <a:solidFill>
                  <a:schemeClr val="lt1"/>
                </a:solidFill>
                <a:latin typeface="Arial"/>
                <a:ea typeface="Arial"/>
                <a:cs typeface="Arial"/>
                <a:sym typeface="Arial"/>
              </a:rPr>
              <a:t> </a:t>
            </a:r>
            <a:r>
              <a:rPr b="0" i="0" lang="en-US" sz="1100" u="none" cap="none" strike="noStrike">
                <a:solidFill>
                  <a:schemeClr val="lt1"/>
                </a:solidFill>
                <a:latin typeface="Arial"/>
                <a:ea typeface="Arial"/>
                <a:cs typeface="Arial"/>
                <a:sym typeface="Arial"/>
              </a:rPr>
              <a:t>pada kotak name</a:t>
            </a:r>
            <a:endParaRPr b="0" i="0" sz="1100" u="none" cap="none" strike="noStrike">
              <a:solidFill>
                <a:schemeClr val="lt1"/>
              </a:solidFill>
              <a:latin typeface="Arial"/>
              <a:ea typeface="Arial"/>
              <a:cs typeface="Arial"/>
              <a:sym typeface="Arial"/>
            </a:endParaRPr>
          </a:p>
        </p:txBody>
      </p:sp>
      <p:pic>
        <p:nvPicPr>
          <p:cNvPr id="597" name="Google Shape;597;p40"/>
          <p:cNvPicPr preferRelativeResize="0"/>
          <p:nvPr/>
        </p:nvPicPr>
        <p:blipFill rotWithShape="1">
          <a:blip r:embed="rId4">
            <a:alphaModFix/>
          </a:blip>
          <a:srcRect b="0" l="0" r="0" t="0"/>
          <a:stretch/>
        </p:blipFill>
        <p:spPr>
          <a:xfrm>
            <a:off x="5021867" y="3232518"/>
            <a:ext cx="3900682" cy="1656454"/>
          </a:xfrm>
          <a:prstGeom prst="rect">
            <a:avLst/>
          </a:prstGeom>
          <a:noFill/>
          <a:ln>
            <a:noFill/>
          </a:ln>
        </p:spPr>
      </p:pic>
      <p:sp>
        <p:nvSpPr>
          <p:cNvPr id="598" name="Google Shape;598;p40"/>
          <p:cNvSpPr/>
          <p:nvPr/>
        </p:nvSpPr>
        <p:spPr>
          <a:xfrm>
            <a:off x="5166352" y="4228343"/>
            <a:ext cx="1036039" cy="18978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99" name="Google Shape;599;p40"/>
          <p:cNvSpPr/>
          <p:nvPr/>
        </p:nvSpPr>
        <p:spPr>
          <a:xfrm>
            <a:off x="1341429" y="4139355"/>
            <a:ext cx="2209530" cy="488525"/>
          </a:xfrm>
          <a:custGeom>
            <a:rect b="b" l="l" r="r" t="t"/>
            <a:pathLst>
              <a:path extrusionOk="0" h="120000" w="120000">
                <a:moveTo>
                  <a:pt x="0" y="0"/>
                </a:moveTo>
                <a:lnTo>
                  <a:pt x="120000" y="0"/>
                </a:lnTo>
                <a:lnTo>
                  <a:pt x="120000" y="120000"/>
                </a:lnTo>
                <a:lnTo>
                  <a:pt x="0" y="120000"/>
                </a:lnTo>
                <a:close/>
              </a:path>
              <a:path extrusionOk="0" fill="none" h="120000" w="120000">
                <a:moveTo>
                  <a:pt x="206874" y="57514"/>
                </a:moveTo>
                <a:lnTo>
                  <a:pt x="119891" y="58099"/>
                </a:lnTo>
              </a:path>
            </a:pathLst>
          </a:cu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Folder </a:t>
            </a:r>
            <a:r>
              <a:rPr b="1" i="0" lang="en-US" sz="1400" u="none" cap="none" strike="noStrike">
                <a:solidFill>
                  <a:schemeClr val="lt1"/>
                </a:solidFill>
                <a:latin typeface="Arial"/>
                <a:ea typeface="Arial"/>
                <a:cs typeface="Arial"/>
                <a:sym typeface="Arial"/>
              </a:rPr>
              <a:t>menu </a:t>
            </a:r>
            <a:r>
              <a:rPr b="0" i="0" lang="en-US" sz="1200" u="none" cap="none" strike="noStrike">
                <a:solidFill>
                  <a:schemeClr val="lt1"/>
                </a:solidFill>
                <a:latin typeface="Arial"/>
                <a:ea typeface="Arial"/>
                <a:cs typeface="Arial"/>
                <a:sym typeface="Arial"/>
              </a:rPr>
              <a:t>akan terbentuk</a:t>
            </a:r>
            <a:endParaRPr b="0" i="0" sz="1200" u="none" cap="none" strike="noStrike">
              <a:solidFill>
                <a:schemeClr val="lt1"/>
              </a:solidFill>
              <a:latin typeface="Arial"/>
              <a:ea typeface="Arial"/>
              <a:cs typeface="Arial"/>
              <a:sym typeface="Arial"/>
            </a:endParaRPr>
          </a:p>
        </p:txBody>
      </p:sp>
      <p:sp>
        <p:nvSpPr>
          <p:cNvPr id="600" name="Google Shape;600;p40"/>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1"/>
          <p:cNvSpPr txBox="1"/>
          <p:nvPr/>
        </p:nvSpPr>
        <p:spPr>
          <a:xfrm>
            <a:off x="-707950" y="284215"/>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06" name="Google Shape;606;p41"/>
          <p:cNvSpPr/>
          <p:nvPr/>
        </p:nvSpPr>
        <p:spPr>
          <a:xfrm>
            <a:off x="331181" y="284215"/>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Menambahkan Komponen Menu</a:t>
            </a:r>
            <a:endParaRPr b="0" i="0" sz="2400" u="none" cap="none" strike="noStrike">
              <a:solidFill>
                <a:srgbClr val="243A62"/>
              </a:solidFill>
              <a:latin typeface="Arial"/>
              <a:ea typeface="Arial"/>
              <a:cs typeface="Arial"/>
              <a:sym typeface="Arial"/>
            </a:endParaRPr>
          </a:p>
        </p:txBody>
      </p:sp>
      <p:pic>
        <p:nvPicPr>
          <p:cNvPr id="607" name="Google Shape;607;p41"/>
          <p:cNvPicPr preferRelativeResize="0"/>
          <p:nvPr/>
        </p:nvPicPr>
        <p:blipFill rotWithShape="1">
          <a:blip r:embed="rId3">
            <a:alphaModFix/>
          </a:blip>
          <a:srcRect b="0" l="0" r="0" t="0"/>
          <a:stretch/>
        </p:blipFill>
        <p:spPr>
          <a:xfrm>
            <a:off x="492406" y="1345925"/>
            <a:ext cx="5029282" cy="2532963"/>
          </a:xfrm>
          <a:prstGeom prst="rect">
            <a:avLst/>
          </a:prstGeom>
          <a:noFill/>
          <a:ln>
            <a:noFill/>
          </a:ln>
        </p:spPr>
      </p:pic>
      <p:sp>
        <p:nvSpPr>
          <p:cNvPr id="608" name="Google Shape;608;p41"/>
          <p:cNvSpPr txBox="1"/>
          <p:nvPr/>
        </p:nvSpPr>
        <p:spPr>
          <a:xfrm>
            <a:off x="492406" y="901797"/>
            <a:ext cx="6531882" cy="741157"/>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2060"/>
              </a:buClr>
              <a:buSzPts val="1800"/>
              <a:buFont typeface="Noto Sans Symbols"/>
              <a:buNone/>
            </a:pPr>
            <a:r>
              <a:rPr b="0" i="0" lang="en-US" sz="1800" u="none" cap="none" strike="noStrike">
                <a:solidFill>
                  <a:schemeClr val="dk1"/>
                </a:solidFill>
                <a:latin typeface="Arial"/>
                <a:ea typeface="Arial"/>
                <a:cs typeface="Arial"/>
                <a:sym typeface="Arial"/>
              </a:rPr>
              <a:t>Buatlah Menu </a:t>
            </a:r>
            <a:r>
              <a:rPr b="0" i="0" lang="en-US" sz="1600" u="none" cap="none" strike="noStrike">
                <a:solidFill>
                  <a:schemeClr val="dk1"/>
                </a:solidFill>
                <a:latin typeface="Arial"/>
                <a:ea typeface="Arial"/>
                <a:cs typeface="Arial"/>
                <a:sym typeface="Arial"/>
              </a:rPr>
              <a:t>Resource</a:t>
            </a:r>
            <a:r>
              <a:rPr b="0" i="0" lang="en-US" sz="1800" u="none" cap="none" strike="noStrike">
                <a:solidFill>
                  <a:schemeClr val="dk1"/>
                </a:solidFill>
                <a:latin typeface="Arial"/>
                <a:ea typeface="Arial"/>
                <a:cs typeface="Arial"/>
                <a:sym typeface="Arial"/>
              </a:rPr>
              <a:t> File</a:t>
            </a:r>
            <a:endParaRPr b="0" i="0" sz="1400" u="none" cap="none" strike="noStrike">
              <a:solidFill>
                <a:srgbClr val="000000"/>
              </a:solidFill>
              <a:latin typeface="Arial"/>
              <a:ea typeface="Arial"/>
              <a:cs typeface="Arial"/>
              <a:sym typeface="Arial"/>
            </a:endParaRPr>
          </a:p>
        </p:txBody>
      </p:sp>
      <p:cxnSp>
        <p:nvCxnSpPr>
          <p:cNvPr id="609" name="Google Shape;609;p41"/>
          <p:cNvCxnSpPr/>
          <p:nvPr/>
        </p:nvCxnSpPr>
        <p:spPr>
          <a:xfrm>
            <a:off x="6845505" y="1892327"/>
            <a:ext cx="0" cy="264699"/>
          </a:xfrm>
          <a:prstGeom prst="straightConnector1">
            <a:avLst/>
          </a:prstGeom>
          <a:noFill/>
          <a:ln cap="flat" cmpd="sng" w="38100">
            <a:solidFill>
              <a:srgbClr val="4A73BB"/>
            </a:solidFill>
            <a:prstDash val="solid"/>
            <a:round/>
            <a:headEnd len="sm" w="sm" type="none"/>
            <a:tailEnd len="med" w="med" type="triangle"/>
          </a:ln>
        </p:spPr>
      </p:cxnSp>
      <p:sp>
        <p:nvSpPr>
          <p:cNvPr id="610" name="Google Shape;610;p41"/>
          <p:cNvSpPr/>
          <p:nvPr/>
        </p:nvSpPr>
        <p:spPr>
          <a:xfrm>
            <a:off x="5759787" y="2236530"/>
            <a:ext cx="2206552" cy="529398"/>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Biarkan option yang lain seperti apa adanya</a:t>
            </a:r>
            <a:endParaRPr b="0" i="0" sz="1400" u="none" cap="none" strike="noStrike">
              <a:solidFill>
                <a:schemeClr val="lt1"/>
              </a:solidFill>
              <a:latin typeface="Arial"/>
              <a:ea typeface="Arial"/>
              <a:cs typeface="Arial"/>
              <a:sym typeface="Arial"/>
            </a:endParaRPr>
          </a:p>
        </p:txBody>
      </p:sp>
      <p:cxnSp>
        <p:nvCxnSpPr>
          <p:cNvPr id="611" name="Google Shape;611;p41"/>
          <p:cNvCxnSpPr/>
          <p:nvPr/>
        </p:nvCxnSpPr>
        <p:spPr>
          <a:xfrm>
            <a:off x="6863063" y="2889319"/>
            <a:ext cx="0" cy="264699"/>
          </a:xfrm>
          <a:prstGeom prst="straightConnector1">
            <a:avLst/>
          </a:prstGeom>
          <a:noFill/>
          <a:ln cap="flat" cmpd="sng" w="38100">
            <a:solidFill>
              <a:srgbClr val="4A73BB"/>
            </a:solidFill>
            <a:prstDash val="solid"/>
            <a:round/>
            <a:headEnd len="sm" w="sm" type="none"/>
            <a:tailEnd len="med" w="med" type="triangle"/>
          </a:ln>
        </p:spPr>
      </p:cxnSp>
      <p:sp>
        <p:nvSpPr>
          <p:cNvPr id="612" name="Google Shape;612;p41"/>
          <p:cNvSpPr/>
          <p:nvPr/>
        </p:nvSpPr>
        <p:spPr>
          <a:xfrm>
            <a:off x="2153247" y="1699910"/>
            <a:ext cx="448638" cy="192417"/>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3" name="Google Shape;613;p41"/>
          <p:cNvSpPr/>
          <p:nvPr/>
        </p:nvSpPr>
        <p:spPr>
          <a:xfrm>
            <a:off x="5759787" y="1059998"/>
            <a:ext cx="2206552" cy="674128"/>
          </a:xfrm>
          <a:custGeom>
            <a:rect b="b" l="l" r="r" t="t"/>
            <a:pathLst>
              <a:path extrusionOk="0" h="120000" w="120000">
                <a:moveTo>
                  <a:pt x="0" y="0"/>
                </a:moveTo>
                <a:lnTo>
                  <a:pt x="120000" y="0"/>
                </a:lnTo>
                <a:lnTo>
                  <a:pt x="120000" y="120000"/>
                </a:lnTo>
                <a:lnTo>
                  <a:pt x="0" y="120000"/>
                </a:lnTo>
                <a:close/>
              </a:path>
              <a:path extrusionOk="0" fill="none" h="120000" w="120000">
                <a:moveTo>
                  <a:pt x="-1204" y="60510"/>
                </a:moveTo>
                <a:lnTo>
                  <a:pt x="-177793" y="127380"/>
                </a:lnTo>
              </a:path>
            </a:pathLst>
          </a:cu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Ketikan “</a:t>
            </a:r>
            <a:r>
              <a:rPr b="0" i="0" lang="en-US" sz="1400" u="none" cap="none" strike="noStrike">
                <a:solidFill>
                  <a:schemeClr val="lt1"/>
                </a:solidFill>
                <a:latin typeface="Courier New"/>
                <a:ea typeface="Courier New"/>
                <a:cs typeface="Courier New"/>
                <a:sym typeface="Courier New"/>
              </a:rPr>
              <a:t>optionmenu</a:t>
            </a:r>
            <a:r>
              <a:rPr b="0" i="0" lang="en-US" sz="1400" u="none" cap="none" strike="noStrike">
                <a:solidFill>
                  <a:schemeClr val="lt1"/>
                </a:solidFill>
                <a:latin typeface="Arial"/>
                <a:ea typeface="Arial"/>
                <a:cs typeface="Arial"/>
                <a:sym typeface="Arial"/>
              </a:rPr>
              <a:t>” dengan huruf kecil</a:t>
            </a:r>
            <a:endParaRPr b="0" i="0" sz="1400" u="none" cap="none" strike="noStrike">
              <a:solidFill>
                <a:schemeClr val="lt1"/>
              </a:solidFill>
              <a:latin typeface="Arial"/>
              <a:ea typeface="Arial"/>
              <a:cs typeface="Arial"/>
              <a:sym typeface="Arial"/>
            </a:endParaRPr>
          </a:p>
        </p:txBody>
      </p:sp>
      <p:sp>
        <p:nvSpPr>
          <p:cNvPr id="614" name="Google Shape;614;p41"/>
          <p:cNvSpPr/>
          <p:nvPr/>
        </p:nvSpPr>
        <p:spPr>
          <a:xfrm>
            <a:off x="5759787" y="3349490"/>
            <a:ext cx="2206552" cy="529398"/>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Klik </a:t>
            </a:r>
            <a:r>
              <a:rPr b="0" i="0" lang="en-US" sz="1400" u="none" cap="none" strike="noStrike">
                <a:solidFill>
                  <a:schemeClr val="lt1"/>
                </a:solidFill>
                <a:latin typeface="Courier New"/>
                <a:ea typeface="Courier New"/>
                <a:cs typeface="Courier New"/>
                <a:sym typeface="Courier New"/>
              </a:rPr>
              <a:t>Ok</a:t>
            </a:r>
            <a:r>
              <a:rPr b="0" i="0" lang="en-US" sz="1400" u="none" cap="none" strike="noStrike">
                <a:solidFill>
                  <a:schemeClr val="lt1"/>
                </a:solidFill>
                <a:latin typeface="Arial"/>
                <a:ea typeface="Arial"/>
                <a:cs typeface="Arial"/>
                <a:sym typeface="Arial"/>
              </a:rPr>
              <a:t> untuk membuat resource menu ini</a:t>
            </a:r>
            <a:endParaRPr b="0" i="0" sz="1400" u="none" cap="none" strike="noStrike">
              <a:solidFill>
                <a:schemeClr val="lt1"/>
              </a:solidFill>
              <a:latin typeface="Arial"/>
              <a:ea typeface="Arial"/>
              <a:cs typeface="Arial"/>
              <a:sym typeface="Arial"/>
            </a:endParaRPr>
          </a:p>
        </p:txBody>
      </p:sp>
      <p:cxnSp>
        <p:nvCxnSpPr>
          <p:cNvPr id="615" name="Google Shape;615;p41"/>
          <p:cNvCxnSpPr/>
          <p:nvPr/>
        </p:nvCxnSpPr>
        <p:spPr>
          <a:xfrm flipH="1" rot="10800000">
            <a:off x="4909905" y="3477842"/>
            <a:ext cx="983819" cy="297656"/>
          </a:xfrm>
          <a:prstGeom prst="straightConnector1">
            <a:avLst/>
          </a:prstGeom>
          <a:noFill/>
          <a:ln cap="flat" cmpd="sng" w="38100">
            <a:solidFill>
              <a:srgbClr val="4A73BB"/>
            </a:solidFill>
            <a:prstDash val="solid"/>
            <a:round/>
            <a:headEnd len="sm" w="sm" type="none"/>
            <a:tailEnd len="med" w="med" type="triangle"/>
          </a:ln>
        </p:spPr>
      </p:cxnSp>
      <p:sp>
        <p:nvSpPr>
          <p:cNvPr id="616" name="Google Shape;616;p41"/>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2"/>
          <p:cNvSpPr txBox="1"/>
          <p:nvPr/>
        </p:nvSpPr>
        <p:spPr>
          <a:xfrm>
            <a:off x="-707950" y="-3172"/>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22" name="Google Shape;622;p42"/>
          <p:cNvSpPr/>
          <p:nvPr/>
        </p:nvSpPr>
        <p:spPr>
          <a:xfrm>
            <a:off x="331181" y="249381"/>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Menambahkan Komponen Menu</a:t>
            </a:r>
            <a:endParaRPr b="0" i="0" sz="2400" u="none" cap="none" strike="noStrike">
              <a:solidFill>
                <a:srgbClr val="243A62"/>
              </a:solidFill>
              <a:latin typeface="Arial"/>
              <a:ea typeface="Arial"/>
              <a:cs typeface="Arial"/>
              <a:sym typeface="Arial"/>
            </a:endParaRPr>
          </a:p>
        </p:txBody>
      </p:sp>
      <p:pic>
        <p:nvPicPr>
          <p:cNvPr id="623" name="Google Shape;623;p42"/>
          <p:cNvPicPr preferRelativeResize="0"/>
          <p:nvPr/>
        </p:nvPicPr>
        <p:blipFill rotWithShape="1">
          <a:blip r:embed="rId3">
            <a:alphaModFix/>
          </a:blip>
          <a:srcRect b="0" l="0" r="0" t="0"/>
          <a:stretch/>
        </p:blipFill>
        <p:spPr>
          <a:xfrm>
            <a:off x="582905" y="1220213"/>
            <a:ext cx="4861069" cy="2602139"/>
          </a:xfrm>
          <a:prstGeom prst="rect">
            <a:avLst/>
          </a:prstGeom>
          <a:noFill/>
          <a:ln>
            <a:noFill/>
          </a:ln>
        </p:spPr>
      </p:pic>
      <p:sp>
        <p:nvSpPr>
          <p:cNvPr id="624" name="Google Shape;624;p42"/>
          <p:cNvSpPr txBox="1"/>
          <p:nvPr/>
        </p:nvSpPr>
        <p:spPr>
          <a:xfrm>
            <a:off x="476463" y="624425"/>
            <a:ext cx="8386727" cy="46162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2060"/>
              </a:buClr>
              <a:buSzPts val="1800"/>
              <a:buFont typeface="Noto Sans Symbols"/>
              <a:buNone/>
            </a:pPr>
            <a:r>
              <a:rPr b="0" i="0" lang="en-US" sz="1800" u="none" cap="none" strike="noStrike">
                <a:solidFill>
                  <a:schemeClr val="dk1"/>
                </a:solidFill>
                <a:latin typeface="Arial"/>
                <a:ea typeface="Arial"/>
                <a:cs typeface="Arial"/>
                <a:sym typeface="Arial"/>
              </a:rPr>
              <a:t>Buatlah Menu Resource File</a:t>
            </a:r>
            <a:endParaRPr b="0" i="0" sz="1400" u="none" cap="none" strike="noStrike">
              <a:solidFill>
                <a:srgbClr val="000000"/>
              </a:solidFill>
              <a:latin typeface="Arial"/>
              <a:ea typeface="Arial"/>
              <a:cs typeface="Arial"/>
              <a:sym typeface="Arial"/>
            </a:endParaRPr>
          </a:p>
        </p:txBody>
      </p:sp>
      <p:sp>
        <p:nvSpPr>
          <p:cNvPr id="625" name="Google Shape;625;p42"/>
          <p:cNvSpPr/>
          <p:nvPr/>
        </p:nvSpPr>
        <p:spPr>
          <a:xfrm>
            <a:off x="813984" y="2537907"/>
            <a:ext cx="1164444" cy="158185"/>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6" name="Google Shape;626;p42"/>
          <p:cNvSpPr/>
          <p:nvPr/>
        </p:nvSpPr>
        <p:spPr>
          <a:xfrm>
            <a:off x="482931" y="4155350"/>
            <a:ext cx="2833142" cy="609839"/>
          </a:xfrm>
          <a:custGeom>
            <a:rect b="b" l="l" r="r" t="t"/>
            <a:pathLst>
              <a:path extrusionOk="0" h="120000" w="120000">
                <a:moveTo>
                  <a:pt x="0" y="0"/>
                </a:moveTo>
                <a:lnTo>
                  <a:pt x="120000" y="0"/>
                </a:lnTo>
                <a:lnTo>
                  <a:pt x="120000" y="120000"/>
                </a:lnTo>
                <a:lnTo>
                  <a:pt x="0" y="120000"/>
                </a:lnTo>
                <a:close/>
              </a:path>
              <a:path extrusionOk="0" fill="none" h="120000" w="120000">
                <a:moveTo>
                  <a:pt x="43843" y="-2173"/>
                </a:moveTo>
                <a:lnTo>
                  <a:pt x="45316" y="-286680"/>
                </a:lnTo>
              </a:path>
            </a:pathLst>
          </a:cu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“optionmenu” yang merupakan resource file yang dibuat</a:t>
            </a:r>
            <a:endParaRPr b="0" i="0" sz="1400" u="none" cap="none" strike="noStrike">
              <a:solidFill>
                <a:schemeClr val="lt1"/>
              </a:solidFill>
              <a:latin typeface="Arial"/>
              <a:ea typeface="Arial"/>
              <a:cs typeface="Arial"/>
              <a:sym typeface="Arial"/>
            </a:endParaRPr>
          </a:p>
        </p:txBody>
      </p:sp>
      <p:sp>
        <p:nvSpPr>
          <p:cNvPr id="627" name="Google Shape;627;p42"/>
          <p:cNvSpPr/>
          <p:nvPr/>
        </p:nvSpPr>
        <p:spPr>
          <a:xfrm>
            <a:off x="5422926" y="1098595"/>
            <a:ext cx="2833142" cy="750450"/>
          </a:xfrm>
          <a:custGeom>
            <a:rect b="b" l="l" r="r" t="t"/>
            <a:pathLst>
              <a:path extrusionOk="0" h="120000" w="120000">
                <a:moveTo>
                  <a:pt x="0" y="0"/>
                </a:moveTo>
                <a:lnTo>
                  <a:pt x="120000" y="0"/>
                </a:lnTo>
                <a:lnTo>
                  <a:pt x="120000" y="120000"/>
                </a:lnTo>
                <a:lnTo>
                  <a:pt x="0" y="120000"/>
                </a:lnTo>
                <a:close/>
              </a:path>
              <a:path extrusionOk="0" fill="none" h="120000" w="120000">
                <a:moveTo>
                  <a:pt x="-256" y="64309"/>
                </a:moveTo>
                <a:lnTo>
                  <a:pt x="-95380" y="101993"/>
                </a:lnTo>
              </a:path>
            </a:pathLst>
          </a:cu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Palette menu yang tersedia (palette ini otomatis muncul ketika resource menu ditampilkan)</a:t>
            </a:r>
            <a:endParaRPr b="0" i="0" sz="1400" u="none" cap="none" strike="noStrike">
              <a:solidFill>
                <a:schemeClr val="lt1"/>
              </a:solidFill>
              <a:latin typeface="Arial"/>
              <a:ea typeface="Arial"/>
              <a:cs typeface="Arial"/>
              <a:sym typeface="Arial"/>
            </a:endParaRPr>
          </a:p>
        </p:txBody>
      </p:sp>
      <p:sp>
        <p:nvSpPr>
          <p:cNvPr id="628" name="Google Shape;628;p42"/>
          <p:cNvSpPr/>
          <p:nvPr/>
        </p:nvSpPr>
        <p:spPr>
          <a:xfrm>
            <a:off x="1978428" y="1553211"/>
            <a:ext cx="1486334" cy="1043129"/>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9" name="Google Shape;629;p42"/>
          <p:cNvSpPr/>
          <p:nvPr/>
        </p:nvSpPr>
        <p:spPr>
          <a:xfrm>
            <a:off x="5616739" y="2856617"/>
            <a:ext cx="2833142" cy="750450"/>
          </a:xfrm>
          <a:custGeom>
            <a:rect b="b" l="l" r="r" t="t"/>
            <a:pathLst>
              <a:path extrusionOk="0" h="120000" w="120000">
                <a:moveTo>
                  <a:pt x="0" y="0"/>
                </a:moveTo>
                <a:lnTo>
                  <a:pt x="120000" y="0"/>
                </a:lnTo>
                <a:lnTo>
                  <a:pt x="120000" y="120000"/>
                </a:lnTo>
                <a:lnTo>
                  <a:pt x="0" y="120000"/>
                </a:lnTo>
                <a:close/>
              </a:path>
              <a:path extrusionOk="0" fill="none" h="120000" w="120000">
                <a:moveTo>
                  <a:pt x="-256" y="64309"/>
                </a:moveTo>
                <a:lnTo>
                  <a:pt x="-37056" y="-844"/>
                </a:lnTo>
              </a:path>
            </a:pathLst>
          </a:cu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Tampilan desain menu tempat meletakkan menu yang akan dibuat</a:t>
            </a:r>
            <a:endParaRPr b="0" i="0" sz="1400" u="none" cap="none" strike="noStrike">
              <a:solidFill>
                <a:schemeClr val="lt1"/>
              </a:solidFill>
              <a:latin typeface="Arial"/>
              <a:ea typeface="Arial"/>
              <a:cs typeface="Arial"/>
              <a:sym typeface="Arial"/>
            </a:endParaRPr>
          </a:p>
        </p:txBody>
      </p:sp>
      <p:sp>
        <p:nvSpPr>
          <p:cNvPr id="630" name="Google Shape;630;p42"/>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3"/>
          <p:cNvSpPr txBox="1"/>
          <p:nvPr/>
        </p:nvSpPr>
        <p:spPr>
          <a:xfrm>
            <a:off x="-707950" y="319049"/>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36" name="Google Shape;636;p43"/>
          <p:cNvSpPr/>
          <p:nvPr/>
        </p:nvSpPr>
        <p:spPr>
          <a:xfrm>
            <a:off x="331181" y="319049"/>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Menambahkan Komponen Menu</a:t>
            </a:r>
            <a:endParaRPr b="0" i="0" sz="2400" u="none" cap="none" strike="noStrike">
              <a:solidFill>
                <a:srgbClr val="243A62"/>
              </a:solidFill>
              <a:latin typeface="Arial"/>
              <a:ea typeface="Arial"/>
              <a:cs typeface="Arial"/>
              <a:sym typeface="Arial"/>
            </a:endParaRPr>
          </a:p>
        </p:txBody>
      </p:sp>
      <p:pic>
        <p:nvPicPr>
          <p:cNvPr id="637" name="Google Shape;637;p43"/>
          <p:cNvPicPr preferRelativeResize="0"/>
          <p:nvPr/>
        </p:nvPicPr>
        <p:blipFill rotWithShape="1">
          <a:blip r:embed="rId3">
            <a:alphaModFix/>
          </a:blip>
          <a:srcRect b="0" l="0" r="0" t="0"/>
          <a:stretch/>
        </p:blipFill>
        <p:spPr>
          <a:xfrm>
            <a:off x="393147" y="1309709"/>
            <a:ext cx="3331678" cy="3073979"/>
          </a:xfrm>
          <a:prstGeom prst="rect">
            <a:avLst/>
          </a:prstGeom>
          <a:noFill/>
          <a:ln>
            <a:noFill/>
          </a:ln>
        </p:spPr>
      </p:pic>
      <p:sp>
        <p:nvSpPr>
          <p:cNvPr id="638" name="Google Shape;638;p43"/>
          <p:cNvSpPr txBox="1"/>
          <p:nvPr/>
        </p:nvSpPr>
        <p:spPr>
          <a:xfrm>
            <a:off x="349158" y="886552"/>
            <a:ext cx="8673851" cy="25158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060"/>
              </a:buClr>
              <a:buSzPts val="1800"/>
              <a:buFont typeface="Noto Sans Symbols"/>
              <a:buNone/>
            </a:pPr>
            <a:r>
              <a:rPr b="0" i="0" lang="en-US" sz="1800" u="none" cap="none" strike="noStrike">
                <a:solidFill>
                  <a:schemeClr val="dk1"/>
                </a:solidFill>
                <a:latin typeface="Arial"/>
                <a:ea typeface="Arial"/>
                <a:cs typeface="Arial"/>
                <a:sym typeface="Arial"/>
              </a:rPr>
              <a:t>Menambahkan menu option</a:t>
            </a:r>
            <a:endParaRPr b="0" i="0" sz="1400" u="none" cap="none" strike="noStrike">
              <a:solidFill>
                <a:srgbClr val="000000"/>
              </a:solidFill>
              <a:latin typeface="Arial"/>
              <a:ea typeface="Arial"/>
              <a:cs typeface="Arial"/>
              <a:sym typeface="Arial"/>
            </a:endParaRPr>
          </a:p>
        </p:txBody>
      </p:sp>
      <p:sp>
        <p:nvSpPr>
          <p:cNvPr id="639" name="Google Shape;639;p43"/>
          <p:cNvSpPr/>
          <p:nvPr/>
        </p:nvSpPr>
        <p:spPr>
          <a:xfrm>
            <a:off x="365049" y="1804661"/>
            <a:ext cx="976526" cy="130027"/>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0" name="Google Shape;640;p43"/>
          <p:cNvSpPr/>
          <p:nvPr/>
        </p:nvSpPr>
        <p:spPr>
          <a:xfrm>
            <a:off x="3916549" y="1187546"/>
            <a:ext cx="2708694" cy="967092"/>
          </a:xfrm>
          <a:custGeom>
            <a:rect b="b" l="l" r="r" t="t"/>
            <a:pathLst>
              <a:path extrusionOk="0" h="120000" w="120000">
                <a:moveTo>
                  <a:pt x="0" y="0"/>
                </a:moveTo>
                <a:lnTo>
                  <a:pt x="120000" y="0"/>
                </a:lnTo>
                <a:lnTo>
                  <a:pt x="120000" y="120000"/>
                </a:lnTo>
                <a:lnTo>
                  <a:pt x="0" y="120000"/>
                </a:lnTo>
                <a:close/>
              </a:path>
              <a:path extrusionOk="0" fill="none" h="120000" w="120000">
                <a:moveTo>
                  <a:pt x="468" y="53191"/>
                </a:moveTo>
                <a:lnTo>
                  <a:pt x="-9404" y="153409"/>
                </a:lnTo>
              </a:path>
            </a:pathLst>
          </a:cu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Pilih Palette “</a:t>
            </a:r>
            <a:r>
              <a:rPr b="0" i="0" lang="en-US" sz="1400" u="none" cap="none" strike="noStrike">
                <a:solidFill>
                  <a:schemeClr val="lt1"/>
                </a:solidFill>
                <a:latin typeface="Courier New"/>
                <a:ea typeface="Courier New"/>
                <a:cs typeface="Courier New"/>
                <a:sym typeface="Courier New"/>
              </a:rPr>
              <a:t>Menu Item</a:t>
            </a:r>
            <a:r>
              <a:rPr b="0" i="0" lang="en-US" sz="1400" u="none" cap="none" strike="noStrike">
                <a:solidFill>
                  <a:schemeClr val="lt1"/>
                </a:solidFill>
                <a:latin typeface="Arial"/>
                <a:ea typeface="Arial"/>
                <a:cs typeface="Arial"/>
                <a:sym typeface="Arial"/>
              </a:rPr>
              <a:t>” kemudian drag ke desain tampilan, lalu lepas tombol pada mouse</a:t>
            </a:r>
            <a:endParaRPr b="0" i="0" sz="1400" u="none" cap="none" strike="noStrike">
              <a:solidFill>
                <a:schemeClr val="lt1"/>
              </a:solidFill>
              <a:latin typeface="Arial"/>
              <a:ea typeface="Arial"/>
              <a:cs typeface="Arial"/>
              <a:sym typeface="Arial"/>
            </a:endParaRPr>
          </a:p>
        </p:txBody>
      </p:sp>
      <p:sp>
        <p:nvSpPr>
          <p:cNvPr id="641" name="Google Shape;641;p43"/>
          <p:cNvSpPr/>
          <p:nvPr/>
        </p:nvSpPr>
        <p:spPr>
          <a:xfrm>
            <a:off x="2719382" y="2310670"/>
            <a:ext cx="919084" cy="260027"/>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642" name="Google Shape;642;p43"/>
          <p:cNvCxnSpPr>
            <a:stCxn id="639" idx="3"/>
            <a:endCxn id="641" idx="1"/>
          </p:cNvCxnSpPr>
          <p:nvPr/>
        </p:nvCxnSpPr>
        <p:spPr>
          <a:xfrm>
            <a:off x="1341575" y="1869675"/>
            <a:ext cx="1377900" cy="570900"/>
          </a:xfrm>
          <a:prstGeom prst="straightConnector1">
            <a:avLst/>
          </a:prstGeom>
          <a:noFill/>
          <a:ln cap="flat" cmpd="sng" w="38100">
            <a:solidFill>
              <a:srgbClr val="FF0000"/>
            </a:solidFill>
            <a:prstDash val="solid"/>
            <a:round/>
            <a:headEnd len="sm" w="sm" type="none"/>
            <a:tailEnd len="med" w="med" type="triangle"/>
          </a:ln>
        </p:spPr>
      </p:cxnSp>
      <p:cxnSp>
        <p:nvCxnSpPr>
          <p:cNvPr id="643" name="Google Shape;643;p43"/>
          <p:cNvCxnSpPr/>
          <p:nvPr/>
        </p:nvCxnSpPr>
        <p:spPr>
          <a:xfrm>
            <a:off x="6523858" y="1824750"/>
            <a:ext cx="0" cy="89851"/>
          </a:xfrm>
          <a:prstGeom prst="straightConnector1">
            <a:avLst/>
          </a:prstGeom>
          <a:noFill/>
          <a:ln cap="flat" cmpd="sng" w="38100">
            <a:solidFill>
              <a:srgbClr val="4A73BB"/>
            </a:solidFill>
            <a:prstDash val="solid"/>
            <a:round/>
            <a:headEnd len="sm" w="sm" type="none"/>
            <a:tailEnd len="med" w="med" type="triangle"/>
          </a:ln>
        </p:spPr>
      </p:cxnSp>
      <p:sp>
        <p:nvSpPr>
          <p:cNvPr id="644" name="Google Shape;644;p43"/>
          <p:cNvSpPr/>
          <p:nvPr/>
        </p:nvSpPr>
        <p:spPr>
          <a:xfrm>
            <a:off x="3916549" y="2440685"/>
            <a:ext cx="2708694" cy="835324"/>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Courier New"/>
                <a:ea typeface="Courier New"/>
                <a:cs typeface="Courier New"/>
                <a:sym typeface="Courier New"/>
              </a:rPr>
              <a:t>Menu item </a:t>
            </a:r>
            <a:r>
              <a:rPr b="0" i="0" lang="en-US" sz="1400" u="none" cap="none" strike="noStrike">
                <a:solidFill>
                  <a:schemeClr val="lt1"/>
                </a:solidFill>
                <a:latin typeface="Arial"/>
                <a:ea typeface="Arial"/>
                <a:cs typeface="Arial"/>
                <a:sym typeface="Arial"/>
              </a:rPr>
              <a:t>akan otomatis muncul pada bagian kanan atas layer desain</a:t>
            </a:r>
            <a:endParaRPr b="0" i="0" sz="1400" u="none" cap="none" strike="noStrike">
              <a:solidFill>
                <a:schemeClr val="lt1"/>
              </a:solidFill>
              <a:latin typeface="Arial"/>
              <a:ea typeface="Arial"/>
              <a:cs typeface="Arial"/>
              <a:sym typeface="Arial"/>
            </a:endParaRPr>
          </a:p>
        </p:txBody>
      </p:sp>
      <p:cxnSp>
        <p:nvCxnSpPr>
          <p:cNvPr id="645" name="Google Shape;645;p43"/>
          <p:cNvCxnSpPr/>
          <p:nvPr/>
        </p:nvCxnSpPr>
        <p:spPr>
          <a:xfrm>
            <a:off x="3415206" y="2570697"/>
            <a:ext cx="466767" cy="251582"/>
          </a:xfrm>
          <a:prstGeom prst="straightConnector1">
            <a:avLst/>
          </a:prstGeom>
          <a:noFill/>
          <a:ln cap="flat" cmpd="sng" w="38100">
            <a:solidFill>
              <a:srgbClr val="FF0000"/>
            </a:solidFill>
            <a:prstDash val="solid"/>
            <a:round/>
            <a:headEnd len="sm" w="sm" type="none"/>
            <a:tailEnd len="med" w="med" type="triangle"/>
          </a:ln>
        </p:spPr>
      </p:cxnSp>
      <p:pic>
        <p:nvPicPr>
          <p:cNvPr id="646" name="Google Shape;646;p43"/>
          <p:cNvPicPr preferRelativeResize="0"/>
          <p:nvPr/>
        </p:nvPicPr>
        <p:blipFill rotWithShape="1">
          <a:blip r:embed="rId4">
            <a:alphaModFix/>
          </a:blip>
          <a:srcRect b="0" l="0" r="0" t="0"/>
          <a:stretch/>
        </p:blipFill>
        <p:spPr>
          <a:xfrm>
            <a:off x="7006679" y="1824750"/>
            <a:ext cx="1671409" cy="2504222"/>
          </a:xfrm>
          <a:prstGeom prst="rect">
            <a:avLst/>
          </a:prstGeom>
          <a:noFill/>
          <a:ln>
            <a:noFill/>
          </a:ln>
        </p:spPr>
      </p:pic>
      <p:sp>
        <p:nvSpPr>
          <p:cNvPr id="647" name="Google Shape;647;p43"/>
          <p:cNvSpPr/>
          <p:nvPr/>
        </p:nvSpPr>
        <p:spPr>
          <a:xfrm>
            <a:off x="3881973" y="3587201"/>
            <a:ext cx="2743270" cy="835324"/>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Pada attributes, Ubahlah value </a:t>
            </a:r>
            <a:r>
              <a:rPr b="0" i="0" lang="en-US" sz="1400" u="none" cap="none" strike="noStrike">
                <a:solidFill>
                  <a:schemeClr val="lt1"/>
                </a:solidFill>
                <a:latin typeface="Courier New"/>
                <a:ea typeface="Courier New"/>
                <a:cs typeface="Courier New"/>
                <a:sym typeface="Courier New"/>
              </a:rPr>
              <a:t>id</a:t>
            </a:r>
            <a:r>
              <a:rPr b="0" i="0" lang="en-US" sz="1400" u="none" cap="none" strike="noStrike">
                <a:solidFill>
                  <a:schemeClr val="lt1"/>
                </a:solidFill>
                <a:latin typeface="Arial"/>
                <a:ea typeface="Arial"/>
                <a:cs typeface="Arial"/>
                <a:sym typeface="Arial"/>
              </a:rPr>
              <a:t> menjadi “</a:t>
            </a:r>
            <a:r>
              <a:rPr b="0" i="0" lang="en-US" sz="1400" u="none" cap="none" strike="noStrike">
                <a:solidFill>
                  <a:schemeClr val="lt1"/>
                </a:solidFill>
                <a:latin typeface="Courier New"/>
                <a:ea typeface="Courier New"/>
                <a:cs typeface="Courier New"/>
                <a:sym typeface="Courier New"/>
              </a:rPr>
              <a:t>menu1</a:t>
            </a:r>
            <a:r>
              <a:rPr b="0" i="0" lang="en-US" sz="1400" u="none" cap="none" strike="noStrike">
                <a:solidFill>
                  <a:schemeClr val="lt1"/>
                </a:solidFill>
                <a:latin typeface="Arial"/>
                <a:ea typeface="Arial"/>
                <a:cs typeface="Arial"/>
                <a:sym typeface="Arial"/>
              </a:rPr>
              <a:t>” dan </a:t>
            </a:r>
            <a:r>
              <a:rPr b="0" i="0" lang="en-US" sz="1400" u="none" cap="none" strike="noStrike">
                <a:solidFill>
                  <a:schemeClr val="lt1"/>
                </a:solidFill>
                <a:latin typeface="Courier New"/>
                <a:ea typeface="Courier New"/>
                <a:cs typeface="Courier New"/>
                <a:sym typeface="Courier New"/>
              </a:rPr>
              <a:t>title</a:t>
            </a:r>
            <a:r>
              <a:rPr b="0" i="0" lang="en-US" sz="1400" u="none" cap="none" strike="noStrike">
                <a:solidFill>
                  <a:schemeClr val="lt1"/>
                </a:solidFill>
                <a:latin typeface="Arial"/>
                <a:ea typeface="Arial"/>
                <a:cs typeface="Arial"/>
                <a:sym typeface="Arial"/>
              </a:rPr>
              <a:t> menjadi </a:t>
            </a:r>
            <a:r>
              <a:rPr b="0" i="0" lang="en-US" sz="1400" u="none" cap="none" strike="noStrike">
                <a:solidFill>
                  <a:schemeClr val="lt1"/>
                </a:solidFill>
                <a:latin typeface="Courier New"/>
                <a:ea typeface="Courier New"/>
                <a:cs typeface="Courier New"/>
                <a:sym typeface="Courier New"/>
              </a:rPr>
              <a:t>“Menu 1”</a:t>
            </a:r>
            <a:endParaRPr b="0" i="0" sz="1400" u="none" cap="none" strike="noStrike">
              <a:solidFill>
                <a:schemeClr val="lt1"/>
              </a:solidFill>
              <a:latin typeface="Courier New"/>
              <a:ea typeface="Courier New"/>
              <a:cs typeface="Courier New"/>
              <a:sym typeface="Courier New"/>
            </a:endParaRPr>
          </a:p>
        </p:txBody>
      </p:sp>
      <p:sp>
        <p:nvSpPr>
          <p:cNvPr id="648" name="Google Shape;648;p43"/>
          <p:cNvSpPr/>
          <p:nvPr/>
        </p:nvSpPr>
        <p:spPr>
          <a:xfrm>
            <a:off x="7586652" y="2088339"/>
            <a:ext cx="1164201" cy="482358"/>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649" name="Google Shape;649;p43"/>
          <p:cNvCxnSpPr/>
          <p:nvPr/>
        </p:nvCxnSpPr>
        <p:spPr>
          <a:xfrm flipH="1">
            <a:off x="6523860" y="2570697"/>
            <a:ext cx="1190351" cy="1143306"/>
          </a:xfrm>
          <a:prstGeom prst="straightConnector1">
            <a:avLst/>
          </a:prstGeom>
          <a:noFill/>
          <a:ln cap="flat" cmpd="sng" w="38100">
            <a:solidFill>
              <a:srgbClr val="FF0000"/>
            </a:solidFill>
            <a:prstDash val="solid"/>
            <a:round/>
            <a:headEnd len="sm" w="sm" type="none"/>
            <a:tailEnd len="med" w="med" type="triangle"/>
          </a:ln>
        </p:spPr>
      </p:cxnSp>
      <p:sp>
        <p:nvSpPr>
          <p:cNvPr id="650" name="Google Shape;650;p43"/>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44"/>
          <p:cNvSpPr txBox="1"/>
          <p:nvPr/>
        </p:nvSpPr>
        <p:spPr>
          <a:xfrm>
            <a:off x="-655697" y="553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56" name="Google Shape;656;p44"/>
          <p:cNvSpPr/>
          <p:nvPr/>
        </p:nvSpPr>
        <p:spPr>
          <a:xfrm>
            <a:off x="331181" y="240672"/>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Menambahkan Komponen Menu</a:t>
            </a:r>
            <a:endParaRPr b="0" i="0" sz="2400" u="none" cap="none" strike="noStrike">
              <a:solidFill>
                <a:srgbClr val="243A62"/>
              </a:solidFill>
              <a:latin typeface="Arial"/>
              <a:ea typeface="Arial"/>
              <a:cs typeface="Arial"/>
              <a:sym typeface="Arial"/>
            </a:endParaRPr>
          </a:p>
        </p:txBody>
      </p:sp>
      <p:pic>
        <p:nvPicPr>
          <p:cNvPr id="657" name="Google Shape;657;p44"/>
          <p:cNvPicPr preferRelativeResize="0"/>
          <p:nvPr/>
        </p:nvPicPr>
        <p:blipFill rotWithShape="1">
          <a:blip r:embed="rId3">
            <a:alphaModFix/>
          </a:blip>
          <a:srcRect b="0" l="0" r="0" t="0"/>
          <a:stretch/>
        </p:blipFill>
        <p:spPr>
          <a:xfrm>
            <a:off x="507935" y="1377347"/>
            <a:ext cx="6966362" cy="3473550"/>
          </a:xfrm>
          <a:prstGeom prst="rect">
            <a:avLst/>
          </a:prstGeom>
          <a:noFill/>
          <a:ln>
            <a:noFill/>
          </a:ln>
        </p:spPr>
      </p:pic>
      <p:sp>
        <p:nvSpPr>
          <p:cNvPr id="658" name="Google Shape;658;p44"/>
          <p:cNvSpPr txBox="1"/>
          <p:nvPr/>
        </p:nvSpPr>
        <p:spPr>
          <a:xfrm>
            <a:off x="392143" y="667460"/>
            <a:ext cx="7155821" cy="870507"/>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2060"/>
              </a:buClr>
              <a:buSzPts val="1800"/>
              <a:buFont typeface="Noto Sans Symbols"/>
              <a:buNone/>
            </a:pPr>
            <a:r>
              <a:rPr b="0" i="0" lang="en-US" sz="1800" u="none" cap="none" strike="noStrike">
                <a:solidFill>
                  <a:schemeClr val="dk1"/>
                </a:solidFill>
                <a:latin typeface="Arial"/>
                <a:ea typeface="Arial"/>
                <a:cs typeface="Arial"/>
                <a:sym typeface="Arial"/>
              </a:rPr>
              <a:t>Menambahkan menu option</a:t>
            </a:r>
            <a:endParaRPr b="0" i="0" sz="1400" u="none" cap="none" strike="noStrike">
              <a:solidFill>
                <a:srgbClr val="000000"/>
              </a:solidFill>
              <a:latin typeface="Arial"/>
              <a:ea typeface="Arial"/>
              <a:cs typeface="Arial"/>
              <a:sym typeface="Arial"/>
            </a:endParaRPr>
          </a:p>
        </p:txBody>
      </p:sp>
      <p:sp>
        <p:nvSpPr>
          <p:cNvPr id="659" name="Google Shape;659;p44"/>
          <p:cNvSpPr/>
          <p:nvPr/>
        </p:nvSpPr>
        <p:spPr>
          <a:xfrm>
            <a:off x="527450" y="1698559"/>
            <a:ext cx="805622" cy="224992"/>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660" name="Google Shape;660;p44"/>
          <p:cNvSpPr/>
          <p:nvPr/>
        </p:nvSpPr>
        <p:spPr>
          <a:xfrm>
            <a:off x="4624253" y="676603"/>
            <a:ext cx="4240819" cy="689011"/>
          </a:xfrm>
          <a:custGeom>
            <a:rect b="b" l="l" r="r" t="t"/>
            <a:pathLst>
              <a:path extrusionOk="0" h="120000" w="120000">
                <a:moveTo>
                  <a:pt x="0" y="0"/>
                </a:moveTo>
                <a:lnTo>
                  <a:pt x="120000" y="0"/>
                </a:lnTo>
                <a:lnTo>
                  <a:pt x="120000" y="120000"/>
                </a:lnTo>
                <a:lnTo>
                  <a:pt x="0" y="120000"/>
                </a:lnTo>
                <a:close/>
              </a:path>
              <a:path extrusionOk="0" fill="none" h="120000" w="120000">
                <a:moveTo>
                  <a:pt x="31109" y="120858"/>
                </a:moveTo>
                <a:lnTo>
                  <a:pt x="-2545" y="291522"/>
                </a:lnTo>
              </a:path>
            </a:pathLst>
          </a:cu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Dengan cara yang sama, tambahkanlah 3 buah menu item dengan id berurutan dari </a:t>
            </a:r>
            <a:r>
              <a:rPr b="0" i="0" lang="en-US" sz="1200" u="none" cap="none" strike="noStrike">
                <a:solidFill>
                  <a:schemeClr val="lt1"/>
                </a:solidFill>
                <a:latin typeface="Courier New"/>
                <a:ea typeface="Courier New"/>
                <a:cs typeface="Courier New"/>
                <a:sym typeface="Courier New"/>
              </a:rPr>
              <a:t>menu1, menu2, dan menu3</a:t>
            </a:r>
            <a:endParaRPr b="0" i="0" sz="1200" u="none" cap="none" strike="noStrike">
              <a:solidFill>
                <a:schemeClr val="lt1"/>
              </a:solidFill>
              <a:latin typeface="Courier New"/>
              <a:ea typeface="Courier New"/>
              <a:cs typeface="Courier New"/>
              <a:sym typeface="Courier New"/>
            </a:endParaRPr>
          </a:p>
        </p:txBody>
      </p:sp>
      <p:sp>
        <p:nvSpPr>
          <p:cNvPr id="661" name="Google Shape;661;p44"/>
          <p:cNvSpPr/>
          <p:nvPr/>
        </p:nvSpPr>
        <p:spPr>
          <a:xfrm>
            <a:off x="3044816" y="2488973"/>
            <a:ext cx="758233" cy="458212"/>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cxnSp>
        <p:nvCxnSpPr>
          <p:cNvPr id="662" name="Google Shape;662;p44"/>
          <p:cNvCxnSpPr>
            <a:stCxn id="659" idx="3"/>
            <a:endCxn id="661" idx="1"/>
          </p:cNvCxnSpPr>
          <p:nvPr/>
        </p:nvCxnSpPr>
        <p:spPr>
          <a:xfrm>
            <a:off x="1333072" y="1811055"/>
            <a:ext cx="1711800" cy="906900"/>
          </a:xfrm>
          <a:prstGeom prst="straightConnector1">
            <a:avLst/>
          </a:prstGeom>
          <a:noFill/>
          <a:ln cap="flat" cmpd="sng" w="38100">
            <a:solidFill>
              <a:srgbClr val="FF0000"/>
            </a:solidFill>
            <a:prstDash val="solid"/>
            <a:round/>
            <a:headEnd len="sm" w="sm" type="none"/>
            <a:tailEnd len="med" w="med" type="triangle"/>
          </a:ln>
        </p:spPr>
      </p:cxnSp>
      <p:cxnSp>
        <p:nvCxnSpPr>
          <p:cNvPr id="663" name="Google Shape;663;p44"/>
          <p:cNvCxnSpPr/>
          <p:nvPr/>
        </p:nvCxnSpPr>
        <p:spPr>
          <a:xfrm rot="10800000">
            <a:off x="1317626" y="3532498"/>
            <a:ext cx="3739344" cy="349186"/>
          </a:xfrm>
          <a:prstGeom prst="straightConnector1">
            <a:avLst/>
          </a:prstGeom>
          <a:noFill/>
          <a:ln cap="flat" cmpd="sng" w="38100">
            <a:solidFill>
              <a:srgbClr val="4A73BB"/>
            </a:solidFill>
            <a:prstDash val="solid"/>
            <a:round/>
            <a:headEnd len="sm" w="sm" type="none"/>
            <a:tailEnd len="med" w="med" type="triangle"/>
          </a:ln>
        </p:spPr>
      </p:cxnSp>
      <p:cxnSp>
        <p:nvCxnSpPr>
          <p:cNvPr id="664" name="Google Shape;664;p44"/>
          <p:cNvCxnSpPr>
            <a:stCxn id="661" idx="3"/>
            <a:endCxn id="665" idx="1"/>
          </p:cNvCxnSpPr>
          <p:nvPr/>
        </p:nvCxnSpPr>
        <p:spPr>
          <a:xfrm flipH="1" rot="10800000">
            <a:off x="3803049" y="1882579"/>
            <a:ext cx="2673900" cy="835500"/>
          </a:xfrm>
          <a:prstGeom prst="straightConnector1">
            <a:avLst/>
          </a:prstGeom>
          <a:noFill/>
          <a:ln cap="flat" cmpd="sng" w="38100">
            <a:solidFill>
              <a:srgbClr val="FF0000"/>
            </a:solidFill>
            <a:prstDash val="solid"/>
            <a:round/>
            <a:headEnd len="sm" w="sm" type="none"/>
            <a:tailEnd len="med" w="med" type="triangle"/>
          </a:ln>
        </p:spPr>
      </p:cxnSp>
      <p:sp>
        <p:nvSpPr>
          <p:cNvPr id="666" name="Google Shape;666;p44"/>
          <p:cNvSpPr/>
          <p:nvPr/>
        </p:nvSpPr>
        <p:spPr>
          <a:xfrm>
            <a:off x="5051034" y="3734470"/>
            <a:ext cx="2417327" cy="804870"/>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Pada component tree akan ditampilkan nama / id dari ke 3 menu yang dibuat</a:t>
            </a:r>
            <a:endParaRPr b="0" i="0" sz="1200" u="none" cap="none" strike="noStrike">
              <a:solidFill>
                <a:schemeClr val="lt1"/>
              </a:solidFill>
              <a:latin typeface="Arial"/>
              <a:ea typeface="Arial"/>
              <a:cs typeface="Arial"/>
              <a:sym typeface="Arial"/>
            </a:endParaRPr>
          </a:p>
        </p:txBody>
      </p:sp>
      <p:sp>
        <p:nvSpPr>
          <p:cNvPr id="665" name="Google Shape;665;p44"/>
          <p:cNvSpPr/>
          <p:nvPr/>
        </p:nvSpPr>
        <p:spPr>
          <a:xfrm>
            <a:off x="6476982" y="1653507"/>
            <a:ext cx="758233" cy="458212"/>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667" name="Google Shape;667;p44"/>
          <p:cNvSpPr/>
          <p:nvPr/>
        </p:nvSpPr>
        <p:spPr>
          <a:xfrm>
            <a:off x="507934" y="3037134"/>
            <a:ext cx="1150193" cy="80487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668" name="Google Shape;668;p44"/>
          <p:cNvSpPr/>
          <p:nvPr/>
        </p:nvSpPr>
        <p:spPr>
          <a:xfrm>
            <a:off x="6476982" y="2293475"/>
            <a:ext cx="758233" cy="195498"/>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669" name="Google Shape;669;p44"/>
          <p:cNvSpPr/>
          <p:nvPr/>
        </p:nvSpPr>
        <p:spPr>
          <a:xfrm>
            <a:off x="7808028" y="2293476"/>
            <a:ext cx="1296785" cy="875804"/>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Untuk mengatur penampilan menu pada </a:t>
            </a:r>
            <a:r>
              <a:rPr b="0" i="0" lang="en-US" sz="1200" u="none" cap="none" strike="noStrike">
                <a:solidFill>
                  <a:schemeClr val="lt1"/>
                </a:solidFill>
                <a:latin typeface="Courier New"/>
                <a:ea typeface="Courier New"/>
                <a:cs typeface="Courier New"/>
                <a:sym typeface="Courier New"/>
              </a:rPr>
              <a:t>action bar</a:t>
            </a:r>
            <a:endParaRPr b="0" i="0" sz="1200" u="none" cap="none" strike="noStrike">
              <a:solidFill>
                <a:schemeClr val="lt1"/>
              </a:solidFill>
              <a:latin typeface="Courier New"/>
              <a:ea typeface="Courier New"/>
              <a:cs typeface="Courier New"/>
              <a:sym typeface="Courier New"/>
            </a:endParaRPr>
          </a:p>
        </p:txBody>
      </p:sp>
      <p:cxnSp>
        <p:nvCxnSpPr>
          <p:cNvPr id="670" name="Google Shape;670;p44"/>
          <p:cNvCxnSpPr>
            <a:endCxn id="668" idx="3"/>
          </p:cNvCxnSpPr>
          <p:nvPr/>
        </p:nvCxnSpPr>
        <p:spPr>
          <a:xfrm rot="10800000">
            <a:off x="7235215" y="2391224"/>
            <a:ext cx="572700" cy="219900"/>
          </a:xfrm>
          <a:prstGeom prst="straightConnector1">
            <a:avLst/>
          </a:prstGeom>
          <a:noFill/>
          <a:ln cap="flat" cmpd="sng" w="38100">
            <a:solidFill>
              <a:srgbClr val="4A73BB"/>
            </a:solidFill>
            <a:prstDash val="solid"/>
            <a:round/>
            <a:headEnd len="sm" w="sm" type="none"/>
            <a:tailEnd len="med" w="med" type="triangle"/>
          </a:ln>
        </p:spPr>
      </p:cxnSp>
      <p:sp>
        <p:nvSpPr>
          <p:cNvPr id="671" name="Google Shape;671;p44"/>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45"/>
          <p:cNvSpPr txBox="1"/>
          <p:nvPr/>
        </p:nvSpPr>
        <p:spPr>
          <a:xfrm>
            <a:off x="-707950" y="266799"/>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77" name="Google Shape;677;p45"/>
          <p:cNvSpPr/>
          <p:nvPr/>
        </p:nvSpPr>
        <p:spPr>
          <a:xfrm>
            <a:off x="331181" y="266799"/>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Menambahkan Komponen Menu</a:t>
            </a:r>
            <a:endParaRPr b="0" i="0" sz="2400" u="none" cap="none" strike="noStrike">
              <a:solidFill>
                <a:srgbClr val="243A62"/>
              </a:solidFill>
              <a:latin typeface="Arial"/>
              <a:ea typeface="Arial"/>
              <a:cs typeface="Arial"/>
              <a:sym typeface="Arial"/>
            </a:endParaRPr>
          </a:p>
        </p:txBody>
      </p:sp>
      <p:pic>
        <p:nvPicPr>
          <p:cNvPr id="678" name="Google Shape;678;p45"/>
          <p:cNvPicPr preferRelativeResize="0"/>
          <p:nvPr/>
        </p:nvPicPr>
        <p:blipFill rotWithShape="1">
          <a:blip r:embed="rId3">
            <a:alphaModFix/>
          </a:blip>
          <a:srcRect b="0" l="0" r="0" t="0"/>
          <a:stretch/>
        </p:blipFill>
        <p:spPr>
          <a:xfrm>
            <a:off x="428448" y="1364915"/>
            <a:ext cx="5085832" cy="3202621"/>
          </a:xfrm>
          <a:prstGeom prst="rect">
            <a:avLst/>
          </a:prstGeom>
          <a:noFill/>
          <a:ln>
            <a:noFill/>
          </a:ln>
        </p:spPr>
      </p:pic>
      <p:sp>
        <p:nvSpPr>
          <p:cNvPr id="679" name="Google Shape;679;p45"/>
          <p:cNvSpPr txBox="1"/>
          <p:nvPr/>
        </p:nvSpPr>
        <p:spPr>
          <a:xfrm>
            <a:off x="331181" y="913432"/>
            <a:ext cx="7927651" cy="716536"/>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2060"/>
              </a:buClr>
              <a:buSzPts val="1800"/>
              <a:buFont typeface="Noto Sans Symbols"/>
              <a:buNone/>
            </a:pPr>
            <a:r>
              <a:rPr b="0" i="0" lang="en-US" sz="1800" u="none" cap="none" strike="noStrike">
                <a:solidFill>
                  <a:schemeClr val="dk1"/>
                </a:solidFill>
                <a:latin typeface="Arial"/>
                <a:ea typeface="Arial"/>
                <a:cs typeface="Arial"/>
                <a:sym typeface="Arial"/>
              </a:rPr>
              <a:t>Menampilkan menu option</a:t>
            </a:r>
            <a:endParaRPr b="0" i="0" sz="1400" u="none" cap="none" strike="noStrike">
              <a:solidFill>
                <a:srgbClr val="000000"/>
              </a:solidFill>
              <a:latin typeface="Arial"/>
              <a:ea typeface="Arial"/>
              <a:cs typeface="Arial"/>
              <a:sym typeface="Arial"/>
            </a:endParaRPr>
          </a:p>
        </p:txBody>
      </p:sp>
      <p:sp>
        <p:nvSpPr>
          <p:cNvPr id="680" name="Google Shape;680;p45"/>
          <p:cNvSpPr/>
          <p:nvPr/>
        </p:nvSpPr>
        <p:spPr>
          <a:xfrm>
            <a:off x="5589391" y="2140268"/>
            <a:ext cx="2594330" cy="837353"/>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Klik kanan pada bagian yang kosong, pada kode program (diatas tanda kurung } yang paling bawah</a:t>
            </a:r>
            <a:endParaRPr b="0" i="0" sz="1200" u="none" cap="none" strike="noStrike">
              <a:solidFill>
                <a:schemeClr val="lt1"/>
              </a:solidFill>
              <a:latin typeface="Arial"/>
              <a:ea typeface="Arial"/>
              <a:cs typeface="Arial"/>
              <a:sym typeface="Arial"/>
            </a:endParaRPr>
          </a:p>
        </p:txBody>
      </p:sp>
      <p:sp>
        <p:nvSpPr>
          <p:cNvPr id="681" name="Google Shape;681;p45"/>
          <p:cNvSpPr/>
          <p:nvPr/>
        </p:nvSpPr>
        <p:spPr>
          <a:xfrm>
            <a:off x="729849" y="2062243"/>
            <a:ext cx="1240188" cy="196126"/>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682" name="Google Shape;682;p45"/>
          <p:cNvSpPr/>
          <p:nvPr/>
        </p:nvSpPr>
        <p:spPr>
          <a:xfrm>
            <a:off x="5589391" y="1229657"/>
            <a:ext cx="2594330" cy="637277"/>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Klik pada class MainActivity untuk pindah ke layer kode program</a:t>
            </a:r>
            <a:endParaRPr b="0" i="0" sz="1200" u="none" cap="none" strike="noStrike">
              <a:solidFill>
                <a:schemeClr val="lt1"/>
              </a:solidFill>
              <a:latin typeface="Arial"/>
              <a:ea typeface="Arial"/>
              <a:cs typeface="Arial"/>
              <a:sym typeface="Arial"/>
            </a:endParaRPr>
          </a:p>
        </p:txBody>
      </p:sp>
      <p:cxnSp>
        <p:nvCxnSpPr>
          <p:cNvPr id="683" name="Google Shape;683;p45"/>
          <p:cNvCxnSpPr/>
          <p:nvPr/>
        </p:nvCxnSpPr>
        <p:spPr>
          <a:xfrm>
            <a:off x="4295006" y="1548296"/>
            <a:ext cx="1076271" cy="0"/>
          </a:xfrm>
          <a:prstGeom prst="straightConnector1">
            <a:avLst/>
          </a:prstGeom>
          <a:noFill/>
          <a:ln cap="flat" cmpd="sng" w="38100">
            <a:solidFill>
              <a:srgbClr val="FF0000"/>
            </a:solidFill>
            <a:prstDash val="solid"/>
            <a:round/>
            <a:headEnd len="sm" w="sm" type="none"/>
            <a:tailEnd len="med" w="med" type="triangle"/>
          </a:ln>
        </p:spPr>
      </p:cxnSp>
      <p:sp>
        <p:nvSpPr>
          <p:cNvPr id="684" name="Google Shape;684;p45"/>
          <p:cNvSpPr/>
          <p:nvPr/>
        </p:nvSpPr>
        <p:spPr>
          <a:xfrm>
            <a:off x="2971364" y="1446701"/>
            <a:ext cx="1240188" cy="203191"/>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cxnSp>
        <p:nvCxnSpPr>
          <p:cNvPr id="685" name="Google Shape;685;p45"/>
          <p:cNvCxnSpPr/>
          <p:nvPr/>
        </p:nvCxnSpPr>
        <p:spPr>
          <a:xfrm>
            <a:off x="6886556" y="1866934"/>
            <a:ext cx="0" cy="255906"/>
          </a:xfrm>
          <a:prstGeom prst="straightConnector1">
            <a:avLst/>
          </a:prstGeom>
          <a:noFill/>
          <a:ln cap="flat" cmpd="sng" w="38100">
            <a:solidFill>
              <a:srgbClr val="4A73BB"/>
            </a:solidFill>
            <a:prstDash val="solid"/>
            <a:round/>
            <a:headEnd len="sm" w="sm" type="none"/>
            <a:tailEnd len="med" w="med" type="triangle"/>
          </a:ln>
        </p:spPr>
      </p:cxnSp>
      <p:sp>
        <p:nvSpPr>
          <p:cNvPr id="686" name="Google Shape;686;p45"/>
          <p:cNvSpPr/>
          <p:nvPr/>
        </p:nvSpPr>
        <p:spPr>
          <a:xfrm>
            <a:off x="2896043" y="4062593"/>
            <a:ext cx="1675957" cy="213989"/>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687" name="Google Shape;687;p45"/>
          <p:cNvSpPr/>
          <p:nvPr/>
        </p:nvSpPr>
        <p:spPr>
          <a:xfrm>
            <a:off x="5611547" y="3262682"/>
            <a:ext cx="2594324" cy="463764"/>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Pilih menu </a:t>
            </a:r>
            <a:r>
              <a:rPr b="0" i="0" lang="en-US" sz="1200" u="none" cap="none" strike="noStrike">
                <a:solidFill>
                  <a:schemeClr val="lt1"/>
                </a:solidFill>
                <a:latin typeface="Courier New"/>
                <a:ea typeface="Courier New"/>
                <a:cs typeface="Courier New"/>
                <a:sym typeface="Courier New"/>
              </a:rPr>
              <a:t>Generate</a:t>
            </a:r>
            <a:r>
              <a:rPr b="0" i="0" lang="en-US" sz="1200" u="none" cap="none" strike="noStrike">
                <a:solidFill>
                  <a:schemeClr val="lt1"/>
                </a:solidFill>
                <a:latin typeface="Arial"/>
                <a:ea typeface="Arial"/>
                <a:cs typeface="Arial"/>
                <a:sym typeface="Arial"/>
              </a:rPr>
              <a:t>…</a:t>
            </a:r>
            <a:endParaRPr b="0" i="0" sz="1200" u="none" cap="none" strike="noStrike">
              <a:solidFill>
                <a:schemeClr val="lt1"/>
              </a:solidFill>
              <a:latin typeface="Arial"/>
              <a:ea typeface="Arial"/>
              <a:cs typeface="Arial"/>
              <a:sym typeface="Arial"/>
            </a:endParaRPr>
          </a:p>
        </p:txBody>
      </p:sp>
      <p:cxnSp>
        <p:nvCxnSpPr>
          <p:cNvPr id="688" name="Google Shape;688;p45"/>
          <p:cNvCxnSpPr/>
          <p:nvPr/>
        </p:nvCxnSpPr>
        <p:spPr>
          <a:xfrm>
            <a:off x="6886556" y="2977621"/>
            <a:ext cx="0" cy="255906"/>
          </a:xfrm>
          <a:prstGeom prst="straightConnector1">
            <a:avLst/>
          </a:prstGeom>
          <a:noFill/>
          <a:ln cap="flat" cmpd="sng" w="38100">
            <a:solidFill>
              <a:srgbClr val="4A73BB"/>
            </a:solidFill>
            <a:prstDash val="solid"/>
            <a:round/>
            <a:headEnd len="sm" w="sm" type="none"/>
            <a:tailEnd len="med" w="med" type="triangle"/>
          </a:ln>
        </p:spPr>
      </p:cxnSp>
      <p:cxnSp>
        <p:nvCxnSpPr>
          <p:cNvPr id="689" name="Google Shape;689;p45"/>
          <p:cNvCxnSpPr/>
          <p:nvPr/>
        </p:nvCxnSpPr>
        <p:spPr>
          <a:xfrm flipH="1" rot="10800000">
            <a:off x="4417503" y="3647707"/>
            <a:ext cx="1123613" cy="521881"/>
          </a:xfrm>
          <a:prstGeom prst="straightConnector1">
            <a:avLst/>
          </a:prstGeom>
          <a:noFill/>
          <a:ln cap="flat" cmpd="sng" w="38100">
            <a:solidFill>
              <a:srgbClr val="FF0000"/>
            </a:solidFill>
            <a:prstDash val="solid"/>
            <a:round/>
            <a:headEnd len="sm" w="sm" type="none"/>
            <a:tailEnd len="med" w="med" type="triangle"/>
          </a:ln>
        </p:spPr>
      </p:cxnSp>
      <p:cxnSp>
        <p:nvCxnSpPr>
          <p:cNvPr id="690" name="Google Shape;690;p45"/>
          <p:cNvCxnSpPr/>
          <p:nvPr/>
        </p:nvCxnSpPr>
        <p:spPr>
          <a:xfrm>
            <a:off x="6873493" y="3726446"/>
            <a:ext cx="0" cy="255906"/>
          </a:xfrm>
          <a:prstGeom prst="straightConnector1">
            <a:avLst/>
          </a:prstGeom>
          <a:noFill/>
          <a:ln cap="flat" cmpd="sng" w="38100">
            <a:solidFill>
              <a:srgbClr val="4A73BB"/>
            </a:solidFill>
            <a:prstDash val="solid"/>
            <a:round/>
            <a:headEnd len="sm" w="sm" type="none"/>
            <a:tailEnd len="med" w="med" type="triangle"/>
          </a:ln>
        </p:spPr>
      </p:cxnSp>
      <p:pic>
        <p:nvPicPr>
          <p:cNvPr id="691" name="Google Shape;691;p45"/>
          <p:cNvPicPr preferRelativeResize="0"/>
          <p:nvPr/>
        </p:nvPicPr>
        <p:blipFill rotWithShape="1">
          <a:blip r:embed="rId4">
            <a:alphaModFix/>
          </a:blip>
          <a:srcRect b="0" l="0" r="0" t="0"/>
          <a:stretch/>
        </p:blipFill>
        <p:spPr>
          <a:xfrm>
            <a:off x="6132072" y="3982352"/>
            <a:ext cx="1553274" cy="1139068"/>
          </a:xfrm>
          <a:prstGeom prst="rect">
            <a:avLst/>
          </a:prstGeom>
          <a:noFill/>
          <a:ln>
            <a:noFill/>
          </a:ln>
        </p:spPr>
      </p:pic>
      <p:sp>
        <p:nvSpPr>
          <p:cNvPr id="692" name="Google Shape;692;p45"/>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46"/>
          <p:cNvSpPr txBox="1"/>
          <p:nvPr/>
        </p:nvSpPr>
        <p:spPr>
          <a:xfrm>
            <a:off x="-684129" y="-44711"/>
            <a:ext cx="226859" cy="18495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98" name="Google Shape;698;p46"/>
          <p:cNvSpPr/>
          <p:nvPr/>
        </p:nvSpPr>
        <p:spPr>
          <a:xfrm>
            <a:off x="334012" y="260081"/>
            <a:ext cx="5901323"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Menambahkan Komponen Menu</a:t>
            </a:r>
            <a:endParaRPr b="0" i="0" sz="2400" u="none" cap="none" strike="noStrike">
              <a:solidFill>
                <a:srgbClr val="243A62"/>
              </a:solidFill>
              <a:latin typeface="Arial"/>
              <a:ea typeface="Arial"/>
              <a:cs typeface="Arial"/>
              <a:sym typeface="Arial"/>
            </a:endParaRPr>
          </a:p>
        </p:txBody>
      </p:sp>
      <p:pic>
        <p:nvPicPr>
          <p:cNvPr id="699" name="Google Shape;699;p46"/>
          <p:cNvPicPr preferRelativeResize="0"/>
          <p:nvPr/>
        </p:nvPicPr>
        <p:blipFill rotWithShape="1">
          <a:blip r:embed="rId3">
            <a:alphaModFix/>
          </a:blip>
          <a:srcRect b="0" l="0" r="0" t="0"/>
          <a:stretch/>
        </p:blipFill>
        <p:spPr>
          <a:xfrm>
            <a:off x="3316906" y="1692488"/>
            <a:ext cx="1794448" cy="3215535"/>
          </a:xfrm>
          <a:prstGeom prst="rect">
            <a:avLst/>
          </a:prstGeom>
          <a:noFill/>
          <a:ln>
            <a:noFill/>
          </a:ln>
        </p:spPr>
      </p:pic>
      <p:pic>
        <p:nvPicPr>
          <p:cNvPr id="700" name="Google Shape;700;p46"/>
          <p:cNvPicPr preferRelativeResize="0"/>
          <p:nvPr/>
        </p:nvPicPr>
        <p:blipFill rotWithShape="1">
          <a:blip r:embed="rId4">
            <a:alphaModFix/>
          </a:blip>
          <a:srcRect b="0" l="0" r="0" t="0"/>
          <a:stretch/>
        </p:blipFill>
        <p:spPr>
          <a:xfrm>
            <a:off x="437237" y="1476390"/>
            <a:ext cx="1670869" cy="1332138"/>
          </a:xfrm>
          <a:prstGeom prst="rect">
            <a:avLst/>
          </a:prstGeom>
          <a:noFill/>
          <a:ln>
            <a:noFill/>
          </a:ln>
        </p:spPr>
      </p:pic>
      <p:sp>
        <p:nvSpPr>
          <p:cNvPr id="701" name="Google Shape;701;p46"/>
          <p:cNvSpPr txBox="1"/>
          <p:nvPr/>
        </p:nvSpPr>
        <p:spPr>
          <a:xfrm>
            <a:off x="337243" y="802722"/>
            <a:ext cx="8083794" cy="343289"/>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00000"/>
              </a:lnSpc>
              <a:spcBef>
                <a:spcPts val="0"/>
              </a:spcBef>
              <a:spcAft>
                <a:spcPts val="0"/>
              </a:spcAft>
              <a:buClr>
                <a:srgbClr val="002060"/>
              </a:buClr>
              <a:buSzPts val="1800"/>
              <a:buFont typeface="Noto Sans Symbols"/>
              <a:buNone/>
            </a:pPr>
            <a:r>
              <a:rPr b="0" i="0" lang="en-US" sz="1800" u="none" cap="none" strike="noStrike">
                <a:solidFill>
                  <a:schemeClr val="dk1"/>
                </a:solidFill>
                <a:latin typeface="Arial"/>
                <a:ea typeface="Arial"/>
                <a:cs typeface="Arial"/>
                <a:sym typeface="Arial"/>
              </a:rPr>
              <a:t>Menampilkan menu option</a:t>
            </a:r>
            <a:endParaRPr b="0" i="0" sz="1400" u="none" cap="none" strike="noStrike">
              <a:solidFill>
                <a:srgbClr val="000000"/>
              </a:solidFill>
              <a:latin typeface="Arial"/>
              <a:ea typeface="Arial"/>
              <a:cs typeface="Arial"/>
              <a:sym typeface="Arial"/>
            </a:endParaRPr>
          </a:p>
        </p:txBody>
      </p:sp>
      <p:sp>
        <p:nvSpPr>
          <p:cNvPr id="702" name="Google Shape;702;p46"/>
          <p:cNvSpPr/>
          <p:nvPr/>
        </p:nvSpPr>
        <p:spPr>
          <a:xfrm>
            <a:off x="6340732" y="1286551"/>
            <a:ext cx="2266072" cy="406705"/>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Arial"/>
                <a:ea typeface="Arial"/>
                <a:cs typeface="Arial"/>
                <a:sym typeface="Arial"/>
              </a:rPr>
              <a:t>Uncul menu select method to override</a:t>
            </a:r>
            <a:endParaRPr b="0" i="0" sz="1050" u="none" cap="none" strike="noStrike">
              <a:solidFill>
                <a:schemeClr val="lt1"/>
              </a:solidFill>
              <a:latin typeface="Arial"/>
              <a:ea typeface="Arial"/>
              <a:cs typeface="Arial"/>
              <a:sym typeface="Arial"/>
            </a:endParaRPr>
          </a:p>
        </p:txBody>
      </p:sp>
      <p:sp>
        <p:nvSpPr>
          <p:cNvPr id="703" name="Google Shape;703;p46"/>
          <p:cNvSpPr/>
          <p:nvPr/>
        </p:nvSpPr>
        <p:spPr>
          <a:xfrm>
            <a:off x="449479" y="2074265"/>
            <a:ext cx="1683204" cy="137572"/>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4" name="Google Shape;704;p46"/>
          <p:cNvSpPr/>
          <p:nvPr/>
        </p:nvSpPr>
        <p:spPr>
          <a:xfrm>
            <a:off x="2965901" y="1245937"/>
            <a:ext cx="2470495" cy="318626"/>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Arial"/>
                <a:ea typeface="Arial"/>
                <a:cs typeface="Arial"/>
                <a:sym typeface="Arial"/>
              </a:rPr>
              <a:t>Pilih menu Override Methods..</a:t>
            </a:r>
            <a:endParaRPr b="0" i="0" sz="1050" u="none" cap="none" strike="noStrike">
              <a:solidFill>
                <a:schemeClr val="lt1"/>
              </a:solidFill>
              <a:latin typeface="Arial"/>
              <a:ea typeface="Arial"/>
              <a:cs typeface="Arial"/>
              <a:sym typeface="Arial"/>
            </a:endParaRPr>
          </a:p>
        </p:txBody>
      </p:sp>
      <p:cxnSp>
        <p:nvCxnSpPr>
          <p:cNvPr id="705" name="Google Shape;705;p46"/>
          <p:cNvCxnSpPr/>
          <p:nvPr/>
        </p:nvCxnSpPr>
        <p:spPr>
          <a:xfrm flipH="1" rot="10800000">
            <a:off x="2037032" y="1564563"/>
            <a:ext cx="912535" cy="441639"/>
          </a:xfrm>
          <a:prstGeom prst="straightConnector1">
            <a:avLst/>
          </a:prstGeom>
          <a:noFill/>
          <a:ln cap="flat" cmpd="sng" w="38100">
            <a:solidFill>
              <a:srgbClr val="FF0000"/>
            </a:solidFill>
            <a:prstDash val="solid"/>
            <a:round/>
            <a:headEnd len="sm" w="sm" type="none"/>
            <a:tailEnd len="med" w="med" type="triangle"/>
          </a:ln>
        </p:spPr>
      </p:cxnSp>
      <p:sp>
        <p:nvSpPr>
          <p:cNvPr id="706" name="Google Shape;706;p46"/>
          <p:cNvSpPr/>
          <p:nvPr/>
        </p:nvSpPr>
        <p:spPr>
          <a:xfrm>
            <a:off x="3329253" y="3120418"/>
            <a:ext cx="1769754" cy="150101"/>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7" name="Google Shape;707;p46"/>
          <p:cNvSpPr/>
          <p:nvPr/>
        </p:nvSpPr>
        <p:spPr>
          <a:xfrm>
            <a:off x="6348881" y="1988096"/>
            <a:ext cx="2266069" cy="670642"/>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Arial"/>
                <a:ea typeface="Arial"/>
                <a:cs typeface="Arial"/>
                <a:sym typeface="Arial"/>
              </a:rPr>
              <a:t>Cari method “</a:t>
            </a:r>
            <a:r>
              <a:rPr b="0" i="0" lang="en-US" sz="1050" u="none" cap="none" strike="noStrike">
                <a:solidFill>
                  <a:schemeClr val="lt1"/>
                </a:solidFill>
                <a:latin typeface="Courier New"/>
                <a:ea typeface="Courier New"/>
                <a:cs typeface="Courier New"/>
                <a:sym typeface="Courier New"/>
              </a:rPr>
              <a:t>onCreateOptionMenu</a:t>
            </a:r>
            <a:r>
              <a:rPr b="0" i="0" lang="en-US" sz="1050" u="none" cap="none" strike="noStrike">
                <a:solidFill>
                  <a:schemeClr val="lt1"/>
                </a:solidFill>
                <a:latin typeface="Arial"/>
                <a:ea typeface="Arial"/>
                <a:cs typeface="Arial"/>
                <a:sym typeface="Arial"/>
              </a:rPr>
              <a:t>” dengan mengetikan pada keyboard</a:t>
            </a:r>
            <a:endParaRPr b="0" i="0" sz="1050" u="none" cap="none" strike="noStrike">
              <a:solidFill>
                <a:schemeClr val="lt1"/>
              </a:solidFill>
              <a:latin typeface="Arial"/>
              <a:ea typeface="Arial"/>
              <a:cs typeface="Arial"/>
              <a:sym typeface="Arial"/>
            </a:endParaRPr>
          </a:p>
        </p:txBody>
      </p:sp>
      <p:cxnSp>
        <p:nvCxnSpPr>
          <p:cNvPr id="708" name="Google Shape;708;p46"/>
          <p:cNvCxnSpPr/>
          <p:nvPr/>
        </p:nvCxnSpPr>
        <p:spPr>
          <a:xfrm>
            <a:off x="7374556" y="1754807"/>
            <a:ext cx="0" cy="179505"/>
          </a:xfrm>
          <a:prstGeom prst="straightConnector1">
            <a:avLst/>
          </a:prstGeom>
          <a:noFill/>
          <a:ln cap="flat" cmpd="sng" w="38100">
            <a:solidFill>
              <a:srgbClr val="4A73BB"/>
            </a:solidFill>
            <a:prstDash val="solid"/>
            <a:round/>
            <a:headEnd len="sm" w="sm" type="none"/>
            <a:tailEnd len="med" w="med" type="triangle"/>
          </a:ln>
        </p:spPr>
      </p:cxnSp>
      <p:cxnSp>
        <p:nvCxnSpPr>
          <p:cNvPr id="709" name="Google Shape;709;p46"/>
          <p:cNvCxnSpPr/>
          <p:nvPr/>
        </p:nvCxnSpPr>
        <p:spPr>
          <a:xfrm flipH="1" rot="10800000">
            <a:off x="5041298" y="1733746"/>
            <a:ext cx="1299434" cy="1306900"/>
          </a:xfrm>
          <a:prstGeom prst="straightConnector1">
            <a:avLst/>
          </a:prstGeom>
          <a:noFill/>
          <a:ln cap="flat" cmpd="sng" w="38100">
            <a:solidFill>
              <a:srgbClr val="FF0000"/>
            </a:solidFill>
            <a:prstDash val="solid"/>
            <a:round/>
            <a:headEnd len="sm" w="sm" type="none"/>
            <a:tailEnd len="med" w="med" type="triangle"/>
          </a:ln>
        </p:spPr>
      </p:cxnSp>
      <p:cxnSp>
        <p:nvCxnSpPr>
          <p:cNvPr id="710" name="Google Shape;710;p46"/>
          <p:cNvCxnSpPr/>
          <p:nvPr/>
        </p:nvCxnSpPr>
        <p:spPr>
          <a:xfrm>
            <a:off x="7374556" y="2687041"/>
            <a:ext cx="0" cy="179505"/>
          </a:xfrm>
          <a:prstGeom prst="straightConnector1">
            <a:avLst/>
          </a:prstGeom>
          <a:noFill/>
          <a:ln cap="flat" cmpd="sng" w="38100">
            <a:solidFill>
              <a:srgbClr val="4A73BB"/>
            </a:solidFill>
            <a:prstDash val="solid"/>
            <a:round/>
            <a:headEnd len="sm" w="sm" type="none"/>
            <a:tailEnd len="med" w="med" type="triangle"/>
          </a:ln>
        </p:spPr>
      </p:cxnSp>
      <p:sp>
        <p:nvSpPr>
          <p:cNvPr id="711" name="Google Shape;711;p46"/>
          <p:cNvSpPr/>
          <p:nvPr/>
        </p:nvSpPr>
        <p:spPr>
          <a:xfrm>
            <a:off x="6340732" y="2926013"/>
            <a:ext cx="2266066" cy="318626"/>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Arial"/>
                <a:ea typeface="Arial"/>
                <a:cs typeface="Arial"/>
                <a:sym typeface="Arial"/>
              </a:rPr>
              <a:t>Seteah ketemu, pilih OK</a:t>
            </a:r>
            <a:endParaRPr b="0" i="0" sz="1050" u="none" cap="none" strike="noStrike">
              <a:solidFill>
                <a:schemeClr val="lt1"/>
              </a:solidFill>
              <a:latin typeface="Arial"/>
              <a:ea typeface="Arial"/>
              <a:cs typeface="Arial"/>
              <a:sym typeface="Arial"/>
            </a:endParaRPr>
          </a:p>
        </p:txBody>
      </p:sp>
      <p:sp>
        <p:nvSpPr>
          <p:cNvPr id="712" name="Google Shape;712;p46"/>
          <p:cNvSpPr/>
          <p:nvPr/>
        </p:nvSpPr>
        <p:spPr>
          <a:xfrm>
            <a:off x="6355812" y="3508204"/>
            <a:ext cx="2409677" cy="1384954"/>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808000"/>
              </a:buClr>
              <a:buSzPts val="1200"/>
              <a:buFont typeface="Arial"/>
              <a:buNone/>
            </a:pPr>
            <a:r>
              <a:rPr b="0" i="0" lang="en-US" sz="1050" u="none" cap="none" strike="noStrike">
                <a:solidFill>
                  <a:srgbClr val="808000"/>
                </a:solidFill>
                <a:latin typeface="Courier New"/>
                <a:ea typeface="Courier New"/>
                <a:cs typeface="Courier New"/>
                <a:sym typeface="Courier New"/>
              </a:rPr>
              <a:t>@Override</a:t>
            </a:r>
            <a:br>
              <a:rPr b="0" i="0" lang="en-US" sz="1050" u="none" cap="none" strike="noStrike">
                <a:solidFill>
                  <a:srgbClr val="808000"/>
                </a:solidFill>
                <a:latin typeface="Courier New"/>
                <a:ea typeface="Courier New"/>
                <a:cs typeface="Courier New"/>
                <a:sym typeface="Courier New"/>
              </a:rPr>
            </a:br>
            <a:r>
              <a:rPr b="1" i="0" lang="en-US" sz="1050" u="none" cap="none" strike="noStrike">
                <a:solidFill>
                  <a:srgbClr val="000080"/>
                </a:solidFill>
                <a:latin typeface="Courier New"/>
                <a:ea typeface="Courier New"/>
                <a:cs typeface="Courier New"/>
                <a:sym typeface="Courier New"/>
              </a:rPr>
              <a:t>public boolean </a:t>
            </a:r>
            <a:r>
              <a:rPr b="0" i="0" lang="en-US" sz="1050" u="none" cap="none" strike="noStrike">
                <a:solidFill>
                  <a:srgbClr val="000000"/>
                </a:solidFill>
                <a:latin typeface="Courier New"/>
                <a:ea typeface="Courier New"/>
                <a:cs typeface="Courier New"/>
                <a:sym typeface="Courier New"/>
              </a:rPr>
              <a:t>onCreateOptionsMenu(Menu menu) {</a:t>
            </a:r>
            <a:br>
              <a:rPr b="0" i="0" lang="en-US" sz="1050" u="none" cap="none" strike="noStrike">
                <a:solidFill>
                  <a:srgbClr val="000000"/>
                </a:solidFill>
                <a:latin typeface="Courier New"/>
                <a:ea typeface="Courier New"/>
                <a:cs typeface="Courier New"/>
                <a:sym typeface="Courier New"/>
              </a:rPr>
            </a:br>
            <a:r>
              <a:rPr b="0" i="0" lang="en-US" sz="1050" u="none" cap="none" strike="noStrike">
                <a:solidFill>
                  <a:srgbClr val="000000"/>
                </a:solidFill>
                <a:latin typeface="Courier New"/>
                <a:ea typeface="Courier New"/>
                <a:cs typeface="Courier New"/>
                <a:sym typeface="Courier New"/>
              </a:rPr>
              <a:t>    </a:t>
            </a:r>
            <a:r>
              <a:rPr b="1" i="0" lang="en-US" sz="1050" u="none" cap="none" strike="noStrike">
                <a:solidFill>
                  <a:srgbClr val="000080"/>
                </a:solidFill>
                <a:latin typeface="Courier New"/>
                <a:ea typeface="Courier New"/>
                <a:cs typeface="Courier New"/>
                <a:sym typeface="Courier New"/>
              </a:rPr>
              <a:t>return super</a:t>
            </a:r>
            <a:r>
              <a:rPr b="0" i="0" lang="en-US" sz="1050" u="none" cap="none" strike="noStrike">
                <a:solidFill>
                  <a:srgbClr val="000000"/>
                </a:solidFill>
                <a:latin typeface="Courier New"/>
                <a:ea typeface="Courier New"/>
                <a:cs typeface="Courier New"/>
                <a:sym typeface="Courier New"/>
              </a:rPr>
              <a:t>.onCreateOptionsMenu(menu);</a:t>
            </a:r>
            <a:br>
              <a:rPr b="0" i="0" lang="en-US" sz="1050" u="none" cap="none" strike="noStrike">
                <a:solidFill>
                  <a:srgbClr val="000000"/>
                </a:solidFill>
                <a:latin typeface="Courier New"/>
                <a:ea typeface="Courier New"/>
                <a:cs typeface="Courier New"/>
                <a:sym typeface="Courier New"/>
              </a:rPr>
            </a:br>
            <a:r>
              <a:rPr b="0" i="0" lang="en-US" sz="1050" u="none" cap="none" strike="noStrike">
                <a:solidFill>
                  <a:srgbClr val="000000"/>
                </a:solidFill>
                <a:latin typeface="Courier New"/>
                <a:ea typeface="Courier New"/>
                <a:cs typeface="Courier New"/>
                <a:sym typeface="Courier New"/>
              </a:rPr>
              <a:t>}</a:t>
            </a:r>
            <a:endParaRPr b="0" i="0" sz="1050" u="none" cap="none" strike="noStrike">
              <a:solidFill>
                <a:schemeClr val="dk1"/>
              </a:solidFill>
              <a:latin typeface="Arial"/>
              <a:ea typeface="Arial"/>
              <a:cs typeface="Arial"/>
              <a:sym typeface="Arial"/>
            </a:endParaRPr>
          </a:p>
        </p:txBody>
      </p:sp>
      <p:cxnSp>
        <p:nvCxnSpPr>
          <p:cNvPr id="713" name="Google Shape;713;p46"/>
          <p:cNvCxnSpPr/>
          <p:nvPr/>
        </p:nvCxnSpPr>
        <p:spPr>
          <a:xfrm>
            <a:off x="7368157" y="3296943"/>
            <a:ext cx="0" cy="179505"/>
          </a:xfrm>
          <a:prstGeom prst="straightConnector1">
            <a:avLst/>
          </a:prstGeom>
          <a:noFill/>
          <a:ln cap="flat" cmpd="sng" w="38100">
            <a:solidFill>
              <a:srgbClr val="4A73BB"/>
            </a:solidFill>
            <a:prstDash val="solid"/>
            <a:round/>
            <a:headEnd len="sm" w="sm" type="none"/>
            <a:tailEnd len="med" w="med" type="triangle"/>
          </a:ln>
        </p:spPr>
      </p:cxnSp>
      <p:sp>
        <p:nvSpPr>
          <p:cNvPr id="714" name="Google Shape;714;p46"/>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4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20" name="Google Shape;720;p47"/>
          <p:cNvSpPr/>
          <p:nvPr/>
        </p:nvSpPr>
        <p:spPr>
          <a:xfrm>
            <a:off x="331181" y="284215"/>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Menambahkan Komponen Menu</a:t>
            </a:r>
            <a:endParaRPr b="0" i="0" sz="2400" u="none" cap="none" strike="noStrike">
              <a:solidFill>
                <a:srgbClr val="243A62"/>
              </a:solidFill>
              <a:latin typeface="Arial"/>
              <a:ea typeface="Arial"/>
              <a:cs typeface="Arial"/>
              <a:sym typeface="Arial"/>
            </a:endParaRPr>
          </a:p>
        </p:txBody>
      </p:sp>
      <p:pic>
        <p:nvPicPr>
          <p:cNvPr id="721" name="Google Shape;721;p47"/>
          <p:cNvPicPr preferRelativeResize="0"/>
          <p:nvPr/>
        </p:nvPicPr>
        <p:blipFill rotWithShape="1">
          <a:blip r:embed="rId3">
            <a:alphaModFix/>
          </a:blip>
          <a:srcRect b="0" l="0" r="0" t="0"/>
          <a:stretch/>
        </p:blipFill>
        <p:spPr>
          <a:xfrm>
            <a:off x="435809" y="1577259"/>
            <a:ext cx="3842007" cy="2718323"/>
          </a:xfrm>
          <a:prstGeom prst="rect">
            <a:avLst/>
          </a:prstGeom>
          <a:noFill/>
          <a:ln>
            <a:noFill/>
          </a:ln>
        </p:spPr>
      </p:pic>
      <p:sp>
        <p:nvSpPr>
          <p:cNvPr id="722" name="Google Shape;722;p47"/>
          <p:cNvSpPr txBox="1"/>
          <p:nvPr/>
        </p:nvSpPr>
        <p:spPr>
          <a:xfrm>
            <a:off x="331181" y="847898"/>
            <a:ext cx="8027404" cy="87447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2060"/>
              </a:buClr>
              <a:buSzPts val="1800"/>
              <a:buFont typeface="Noto Sans Symbols"/>
              <a:buNone/>
            </a:pPr>
            <a:r>
              <a:rPr b="0" i="0" lang="en-US" sz="1800" u="none" cap="none" strike="noStrike">
                <a:solidFill>
                  <a:schemeClr val="dk1"/>
                </a:solidFill>
                <a:latin typeface="Arial"/>
                <a:ea typeface="Arial"/>
                <a:cs typeface="Arial"/>
                <a:sym typeface="Arial"/>
              </a:rPr>
              <a:t>Menampilkan menu option</a:t>
            </a:r>
            <a:endParaRPr b="0" i="0" sz="1400" u="none" cap="none" strike="noStrike">
              <a:solidFill>
                <a:srgbClr val="000000"/>
              </a:solidFill>
              <a:latin typeface="Arial"/>
              <a:ea typeface="Arial"/>
              <a:cs typeface="Arial"/>
              <a:sym typeface="Arial"/>
            </a:endParaRPr>
          </a:p>
        </p:txBody>
      </p:sp>
      <p:sp>
        <p:nvSpPr>
          <p:cNvPr id="723" name="Google Shape;723;p47"/>
          <p:cNvSpPr/>
          <p:nvPr/>
        </p:nvSpPr>
        <p:spPr>
          <a:xfrm>
            <a:off x="5241799" y="1036281"/>
            <a:ext cx="3402340" cy="552361"/>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Rubahlah bagian kode tersebut menjadi</a:t>
            </a:r>
            <a:endParaRPr b="0" i="0" sz="1200" u="none" cap="none" strike="noStrike">
              <a:solidFill>
                <a:schemeClr val="lt1"/>
              </a:solidFill>
              <a:latin typeface="Arial"/>
              <a:ea typeface="Arial"/>
              <a:cs typeface="Arial"/>
              <a:sym typeface="Arial"/>
            </a:endParaRPr>
          </a:p>
        </p:txBody>
      </p:sp>
      <p:sp>
        <p:nvSpPr>
          <p:cNvPr id="724" name="Google Shape;724;p47"/>
          <p:cNvSpPr/>
          <p:nvPr/>
        </p:nvSpPr>
        <p:spPr>
          <a:xfrm>
            <a:off x="1210211" y="3265206"/>
            <a:ext cx="2567313" cy="642839"/>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cxnSp>
        <p:nvCxnSpPr>
          <p:cNvPr id="725" name="Google Shape;725;p47"/>
          <p:cNvCxnSpPr/>
          <p:nvPr/>
        </p:nvCxnSpPr>
        <p:spPr>
          <a:xfrm>
            <a:off x="6841990" y="1588642"/>
            <a:ext cx="0" cy="312314"/>
          </a:xfrm>
          <a:prstGeom prst="straightConnector1">
            <a:avLst/>
          </a:prstGeom>
          <a:noFill/>
          <a:ln cap="flat" cmpd="sng" w="38100">
            <a:solidFill>
              <a:srgbClr val="4A73BB"/>
            </a:solidFill>
            <a:prstDash val="solid"/>
            <a:round/>
            <a:headEnd len="sm" w="sm" type="none"/>
            <a:tailEnd len="med" w="med" type="triangle"/>
          </a:ln>
        </p:spPr>
      </p:cxnSp>
      <p:cxnSp>
        <p:nvCxnSpPr>
          <p:cNvPr id="726" name="Google Shape;726;p47"/>
          <p:cNvCxnSpPr/>
          <p:nvPr/>
        </p:nvCxnSpPr>
        <p:spPr>
          <a:xfrm flipH="1" rot="10800000">
            <a:off x="3396034" y="1446194"/>
            <a:ext cx="1656184" cy="1836976"/>
          </a:xfrm>
          <a:prstGeom prst="straightConnector1">
            <a:avLst/>
          </a:prstGeom>
          <a:noFill/>
          <a:ln cap="flat" cmpd="sng" w="38100">
            <a:solidFill>
              <a:srgbClr val="FF0000"/>
            </a:solidFill>
            <a:prstDash val="solid"/>
            <a:round/>
            <a:headEnd len="sm" w="sm" type="none"/>
            <a:tailEnd len="med" w="med" type="triangle"/>
          </a:ln>
        </p:spPr>
      </p:cxnSp>
      <p:sp>
        <p:nvSpPr>
          <p:cNvPr id="727" name="Google Shape;727;p47"/>
          <p:cNvSpPr/>
          <p:nvPr/>
        </p:nvSpPr>
        <p:spPr>
          <a:xfrm>
            <a:off x="5052218" y="1939731"/>
            <a:ext cx="3579544" cy="2108269"/>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808000"/>
                </a:solidFill>
                <a:latin typeface="Courier New"/>
                <a:ea typeface="Courier New"/>
                <a:cs typeface="Courier New"/>
                <a:sym typeface="Courier New"/>
              </a:rPr>
              <a:t>@Override</a:t>
            </a:r>
            <a:br>
              <a:rPr b="0" i="0" lang="en-US" sz="1200" u="none" cap="none" strike="noStrike">
                <a:solidFill>
                  <a:srgbClr val="808000"/>
                </a:solidFill>
                <a:latin typeface="Courier New"/>
                <a:ea typeface="Courier New"/>
                <a:cs typeface="Courier New"/>
                <a:sym typeface="Courier New"/>
              </a:rPr>
            </a:br>
            <a:r>
              <a:rPr b="1" i="0" lang="en-US" sz="1200" u="none" cap="none" strike="noStrike">
                <a:solidFill>
                  <a:srgbClr val="000080"/>
                </a:solidFill>
                <a:latin typeface="Courier New"/>
                <a:ea typeface="Courier New"/>
                <a:cs typeface="Courier New"/>
                <a:sym typeface="Courier New"/>
              </a:rPr>
              <a:t>public boolean </a:t>
            </a:r>
            <a:r>
              <a:rPr b="0" i="0" lang="en-US" sz="1200" u="none" cap="none" strike="noStrike">
                <a:solidFill>
                  <a:srgbClr val="000000"/>
                </a:solidFill>
                <a:latin typeface="Courier New"/>
                <a:ea typeface="Courier New"/>
                <a:cs typeface="Courier New"/>
                <a:sym typeface="Courier New"/>
              </a:rPr>
              <a:t>onCreateOptionsMenu(Menu menu) {</a:t>
            </a:r>
            <a:br>
              <a:rPr b="0" i="0" lang="en-US" sz="1200" u="none" cap="none" strike="noStrike">
                <a:solidFill>
                  <a:srgbClr val="000000"/>
                </a:solidFill>
                <a:latin typeface="Courier New"/>
                <a:ea typeface="Courier New"/>
                <a:cs typeface="Courier New"/>
                <a:sym typeface="Courier New"/>
              </a:rPr>
            </a:br>
            <a:r>
              <a:rPr b="0" i="0" lang="en-US" sz="1200" u="none" cap="none" strike="noStrike">
                <a:solidFill>
                  <a:srgbClr val="000000"/>
                </a:solidFill>
                <a:latin typeface="Courier New"/>
                <a:ea typeface="Courier New"/>
                <a:cs typeface="Courier New"/>
                <a:sym typeface="Courier New"/>
              </a:rPr>
              <a:t>    MenuInflater inflater = getMenuInflater();</a:t>
            </a:r>
            <a:br>
              <a:rPr b="0" i="0" lang="en-US" sz="1200" u="none" cap="none" strike="noStrike">
                <a:solidFill>
                  <a:srgbClr val="000000"/>
                </a:solidFill>
                <a:latin typeface="Courier New"/>
                <a:ea typeface="Courier New"/>
                <a:cs typeface="Courier New"/>
                <a:sym typeface="Courier New"/>
              </a:rPr>
            </a:br>
            <a:r>
              <a:rPr b="0" i="0" lang="en-US" sz="1200" u="none" cap="none" strike="noStrike">
                <a:solidFill>
                  <a:srgbClr val="000000"/>
                </a:solidFill>
                <a:latin typeface="Courier New"/>
                <a:ea typeface="Courier New"/>
                <a:cs typeface="Courier New"/>
                <a:sym typeface="Courier New"/>
              </a:rPr>
              <a:t>    inflater.inflate(R.menu.</a:t>
            </a:r>
            <a:r>
              <a:rPr b="1" i="1" lang="en-US" sz="1200" u="none" cap="none" strike="noStrike">
                <a:solidFill>
                  <a:srgbClr val="660E7A"/>
                </a:solidFill>
                <a:latin typeface="Courier New"/>
                <a:ea typeface="Courier New"/>
                <a:cs typeface="Courier New"/>
                <a:sym typeface="Courier New"/>
              </a:rPr>
              <a:t>optionmenu</a:t>
            </a:r>
            <a:r>
              <a:rPr b="0" i="0" lang="en-US" sz="1200" u="none" cap="none" strike="noStrike">
                <a:solidFill>
                  <a:srgbClr val="000000"/>
                </a:solidFill>
                <a:latin typeface="Courier New"/>
                <a:ea typeface="Courier New"/>
                <a:cs typeface="Courier New"/>
                <a:sym typeface="Courier New"/>
              </a:rPr>
              <a:t>, menu);</a:t>
            </a:r>
            <a:br>
              <a:rPr b="0" i="0" lang="en-US" sz="1200" u="none" cap="none" strike="noStrike">
                <a:solidFill>
                  <a:srgbClr val="000000"/>
                </a:solidFill>
                <a:latin typeface="Courier New"/>
                <a:ea typeface="Courier New"/>
                <a:cs typeface="Courier New"/>
                <a:sym typeface="Courier New"/>
              </a:rPr>
            </a:br>
            <a:r>
              <a:rPr b="0" i="0" lang="en-US" sz="1200" u="none" cap="none" strike="noStrike">
                <a:solidFill>
                  <a:srgbClr val="000000"/>
                </a:solidFill>
                <a:latin typeface="Courier New"/>
                <a:ea typeface="Courier New"/>
                <a:cs typeface="Courier New"/>
                <a:sym typeface="Courier New"/>
              </a:rPr>
              <a:t>    </a:t>
            </a:r>
            <a:r>
              <a:rPr b="1" i="0" lang="en-US" sz="1200" u="none" cap="none" strike="noStrike">
                <a:solidFill>
                  <a:srgbClr val="000080"/>
                </a:solidFill>
                <a:latin typeface="Courier New"/>
                <a:ea typeface="Courier New"/>
                <a:cs typeface="Courier New"/>
                <a:sym typeface="Courier New"/>
              </a:rPr>
              <a:t>return true</a:t>
            </a:r>
            <a:r>
              <a:rPr b="0" i="0" lang="en-US" sz="1200" u="none" cap="none" strike="noStrike">
                <a:solidFill>
                  <a:srgbClr val="000000"/>
                </a:solidFill>
                <a:latin typeface="Courier New"/>
                <a:ea typeface="Courier New"/>
                <a:cs typeface="Courier New"/>
                <a:sym typeface="Courier New"/>
              </a:rPr>
              <a:t>;</a:t>
            </a:r>
            <a:br>
              <a:rPr b="0" i="0" lang="en-US" sz="1200" u="none" cap="none" strike="noStrike">
                <a:solidFill>
                  <a:srgbClr val="000000"/>
                </a:solidFill>
                <a:latin typeface="Courier New"/>
                <a:ea typeface="Courier New"/>
                <a:cs typeface="Courier New"/>
                <a:sym typeface="Courier New"/>
              </a:rPr>
            </a:br>
            <a:r>
              <a:rPr b="0" i="0" lang="en-US" sz="1200" u="none" cap="none" strike="noStrike">
                <a:solidFill>
                  <a:srgbClr val="000000"/>
                </a:solidFill>
                <a:latin typeface="Courier New"/>
                <a:ea typeface="Courier New"/>
                <a:cs typeface="Courier New"/>
                <a:sym typeface="Courier New"/>
              </a:rPr>
              <a:t>}</a:t>
            </a:r>
            <a:endParaRPr b="0" i="0" sz="3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728" name="Google Shape;728;p47"/>
          <p:cNvSpPr/>
          <p:nvPr/>
        </p:nvSpPr>
        <p:spPr>
          <a:xfrm>
            <a:off x="5021965" y="4448965"/>
            <a:ext cx="3842008" cy="461665"/>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MenuInflater </a:t>
            </a:r>
            <a:r>
              <a:rPr b="0" i="0" lang="en-US" sz="1200" u="none" cap="none" strike="noStrike">
                <a:solidFill>
                  <a:srgbClr val="000000"/>
                </a:solidFill>
                <a:latin typeface="Arial"/>
                <a:ea typeface="Arial"/>
                <a:cs typeface="Arial"/>
                <a:sym typeface="Arial"/>
              </a:rPr>
              <a:t>berfungsi untuk menampilkan menu yang sudah dibuat pada </a:t>
            </a:r>
            <a:r>
              <a:rPr b="1" i="0" lang="en-US" sz="1200" u="none" cap="none" strike="noStrike">
                <a:solidFill>
                  <a:srgbClr val="000000"/>
                </a:solidFill>
                <a:latin typeface="Arial"/>
                <a:ea typeface="Arial"/>
                <a:cs typeface="Arial"/>
                <a:sym typeface="Arial"/>
              </a:rPr>
              <a:t>optionmenu.xml</a:t>
            </a:r>
            <a:endParaRPr b="0" i="0" sz="1200" u="none" cap="none" strike="noStrike">
              <a:solidFill>
                <a:schemeClr val="lt1"/>
              </a:solidFill>
              <a:latin typeface="Arial"/>
              <a:ea typeface="Arial"/>
              <a:cs typeface="Arial"/>
              <a:sym typeface="Arial"/>
            </a:endParaRPr>
          </a:p>
        </p:txBody>
      </p:sp>
      <p:cxnSp>
        <p:nvCxnSpPr>
          <p:cNvPr id="729" name="Google Shape;729;p47"/>
          <p:cNvCxnSpPr/>
          <p:nvPr/>
        </p:nvCxnSpPr>
        <p:spPr>
          <a:xfrm>
            <a:off x="6942969" y="4048000"/>
            <a:ext cx="0" cy="312314"/>
          </a:xfrm>
          <a:prstGeom prst="straightConnector1">
            <a:avLst/>
          </a:prstGeom>
          <a:noFill/>
          <a:ln cap="flat" cmpd="sng" w="38100">
            <a:solidFill>
              <a:srgbClr val="4A73BB"/>
            </a:solidFill>
            <a:prstDash val="solid"/>
            <a:round/>
            <a:headEnd len="sm" w="sm" type="none"/>
            <a:tailEnd len="med" w="med" type="triangle"/>
          </a:ln>
        </p:spPr>
      </p:cxnSp>
      <p:sp>
        <p:nvSpPr>
          <p:cNvPr id="730" name="Google Shape;730;p47"/>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4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36" name="Google Shape;736;p48"/>
          <p:cNvSpPr/>
          <p:nvPr/>
        </p:nvSpPr>
        <p:spPr>
          <a:xfrm>
            <a:off x="331181" y="25809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Menambahkan Komponen Menu</a:t>
            </a:r>
            <a:endParaRPr b="0" i="0" sz="2400" u="none" cap="none" strike="noStrike">
              <a:solidFill>
                <a:srgbClr val="243A62"/>
              </a:solidFill>
              <a:latin typeface="Arial"/>
              <a:ea typeface="Arial"/>
              <a:cs typeface="Arial"/>
              <a:sym typeface="Arial"/>
            </a:endParaRPr>
          </a:p>
        </p:txBody>
      </p:sp>
      <p:pic>
        <p:nvPicPr>
          <p:cNvPr id="737" name="Google Shape;737;p48"/>
          <p:cNvPicPr preferRelativeResize="0"/>
          <p:nvPr/>
        </p:nvPicPr>
        <p:blipFill rotWithShape="1">
          <a:blip r:embed="rId3">
            <a:alphaModFix/>
          </a:blip>
          <a:srcRect b="0" l="0" r="0" t="0"/>
          <a:stretch/>
        </p:blipFill>
        <p:spPr>
          <a:xfrm>
            <a:off x="589254" y="1275849"/>
            <a:ext cx="2166666" cy="3284602"/>
          </a:xfrm>
          <a:prstGeom prst="rect">
            <a:avLst/>
          </a:prstGeom>
          <a:noFill/>
          <a:ln>
            <a:noFill/>
          </a:ln>
        </p:spPr>
      </p:pic>
      <p:sp>
        <p:nvSpPr>
          <p:cNvPr id="738" name="Google Shape;738;p48"/>
          <p:cNvSpPr txBox="1"/>
          <p:nvPr/>
        </p:nvSpPr>
        <p:spPr>
          <a:xfrm>
            <a:off x="331181" y="699124"/>
            <a:ext cx="7412262" cy="646332"/>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2060"/>
              </a:buClr>
              <a:buSzPts val="1800"/>
              <a:buFont typeface="Noto Sans Symbols"/>
              <a:buNone/>
            </a:pPr>
            <a:r>
              <a:rPr b="0" i="0" lang="en-US" sz="1800" u="none" cap="none" strike="noStrike">
                <a:solidFill>
                  <a:schemeClr val="dk1"/>
                </a:solidFill>
                <a:latin typeface="Arial"/>
                <a:ea typeface="Arial"/>
                <a:cs typeface="Arial"/>
                <a:sym typeface="Arial"/>
              </a:rPr>
              <a:t>Jalankan program, maka option menu akan muncul pada pojok kanan atas aplikasi</a:t>
            </a:r>
            <a:endParaRPr b="0" i="0" sz="1800" u="none" cap="none" strike="noStrike">
              <a:solidFill>
                <a:schemeClr val="dk1"/>
              </a:solidFill>
              <a:latin typeface="Arial"/>
              <a:ea typeface="Arial"/>
              <a:cs typeface="Arial"/>
              <a:sym typeface="Arial"/>
            </a:endParaRPr>
          </a:p>
        </p:txBody>
      </p:sp>
      <p:sp>
        <p:nvSpPr>
          <p:cNvPr id="739" name="Google Shape;739;p48"/>
          <p:cNvSpPr/>
          <p:nvPr/>
        </p:nvSpPr>
        <p:spPr>
          <a:xfrm>
            <a:off x="4375124" y="1488509"/>
            <a:ext cx="2627950" cy="646332"/>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Option menu yang telah berhasil dibuat</a:t>
            </a:r>
            <a:endParaRPr b="0" i="0" sz="1200" u="none" cap="none" strike="noStrike">
              <a:solidFill>
                <a:schemeClr val="lt1"/>
              </a:solidFill>
              <a:latin typeface="Arial"/>
              <a:ea typeface="Arial"/>
              <a:cs typeface="Arial"/>
              <a:sym typeface="Arial"/>
            </a:endParaRPr>
          </a:p>
        </p:txBody>
      </p:sp>
      <p:sp>
        <p:nvSpPr>
          <p:cNvPr id="740" name="Google Shape;740;p48"/>
          <p:cNvSpPr/>
          <p:nvPr/>
        </p:nvSpPr>
        <p:spPr>
          <a:xfrm>
            <a:off x="1434557" y="1564995"/>
            <a:ext cx="1055388" cy="49336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cxnSp>
        <p:nvCxnSpPr>
          <p:cNvPr id="741" name="Google Shape;741;p48"/>
          <p:cNvCxnSpPr/>
          <p:nvPr/>
        </p:nvCxnSpPr>
        <p:spPr>
          <a:xfrm flipH="1" rot="10800000">
            <a:off x="2489945" y="1641489"/>
            <a:ext cx="1885179" cy="2"/>
          </a:xfrm>
          <a:prstGeom prst="straightConnector1">
            <a:avLst/>
          </a:prstGeom>
          <a:noFill/>
          <a:ln cap="flat" cmpd="sng" w="38100">
            <a:solidFill>
              <a:srgbClr val="FF0000"/>
            </a:solidFill>
            <a:prstDash val="solid"/>
            <a:round/>
            <a:headEnd len="sm" w="sm" type="none"/>
            <a:tailEnd len="med" w="med" type="triangle"/>
          </a:ln>
        </p:spPr>
      </p:cxnSp>
      <p:sp>
        <p:nvSpPr>
          <p:cNvPr id="742" name="Google Shape;742;p48"/>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4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48" name="Google Shape;748;p49"/>
          <p:cNvSpPr/>
          <p:nvPr/>
        </p:nvSpPr>
        <p:spPr>
          <a:xfrm>
            <a:off x="331181" y="353883"/>
            <a:ext cx="662696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43A62"/>
                </a:solidFill>
                <a:latin typeface="Arial"/>
                <a:ea typeface="Arial"/>
                <a:cs typeface="Arial"/>
                <a:sym typeface="Arial"/>
              </a:rPr>
              <a:t>Memberi Perintah atau Aksi Pada Tombol dan Menu</a:t>
            </a:r>
            <a:endParaRPr b="0" i="0" sz="1800" u="none" cap="none" strike="noStrike">
              <a:solidFill>
                <a:srgbClr val="243A62"/>
              </a:solidFill>
              <a:latin typeface="Arial"/>
              <a:ea typeface="Arial"/>
              <a:cs typeface="Arial"/>
              <a:sym typeface="Arial"/>
            </a:endParaRPr>
          </a:p>
        </p:txBody>
      </p:sp>
      <p:pic>
        <p:nvPicPr>
          <p:cNvPr id="749" name="Google Shape;749;p49"/>
          <p:cNvPicPr preferRelativeResize="0"/>
          <p:nvPr/>
        </p:nvPicPr>
        <p:blipFill rotWithShape="1">
          <a:blip r:embed="rId3">
            <a:alphaModFix/>
          </a:blip>
          <a:srcRect b="0" l="0" r="0" t="0"/>
          <a:stretch/>
        </p:blipFill>
        <p:spPr>
          <a:xfrm>
            <a:off x="365049" y="1202447"/>
            <a:ext cx="5830330" cy="3277960"/>
          </a:xfrm>
          <a:prstGeom prst="rect">
            <a:avLst/>
          </a:prstGeom>
          <a:noFill/>
          <a:ln>
            <a:noFill/>
          </a:ln>
        </p:spPr>
      </p:pic>
      <p:sp>
        <p:nvSpPr>
          <p:cNvPr id="750" name="Google Shape;750;p49"/>
          <p:cNvSpPr txBox="1"/>
          <p:nvPr/>
        </p:nvSpPr>
        <p:spPr>
          <a:xfrm>
            <a:off x="318080" y="765040"/>
            <a:ext cx="8494739" cy="92435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2060"/>
              </a:buClr>
              <a:buSzPts val="1800"/>
              <a:buFont typeface="Noto Sans Symbols"/>
              <a:buNone/>
            </a:pPr>
            <a:r>
              <a:rPr b="0" i="0" lang="en-US" sz="1800" u="none" cap="none" strike="noStrike">
                <a:solidFill>
                  <a:schemeClr val="dk1"/>
                </a:solidFill>
                <a:latin typeface="Arial"/>
                <a:ea typeface="Arial"/>
                <a:cs typeface="Arial"/>
                <a:sym typeface="Arial"/>
              </a:rPr>
              <a:t>Tambahkan 3 buah activity baru</a:t>
            </a:r>
            <a:endParaRPr b="0" i="0" sz="1800" u="none" cap="none" strike="noStrike">
              <a:solidFill>
                <a:schemeClr val="dk1"/>
              </a:solidFill>
              <a:latin typeface="Arial"/>
              <a:ea typeface="Arial"/>
              <a:cs typeface="Arial"/>
              <a:sym typeface="Arial"/>
            </a:endParaRPr>
          </a:p>
        </p:txBody>
      </p:sp>
      <p:sp>
        <p:nvSpPr>
          <p:cNvPr id="751" name="Google Shape;751;p49"/>
          <p:cNvSpPr/>
          <p:nvPr/>
        </p:nvSpPr>
        <p:spPr>
          <a:xfrm>
            <a:off x="6599780" y="828985"/>
            <a:ext cx="2288501" cy="506918"/>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Klik kanan pada folder / package </a:t>
            </a:r>
            <a:r>
              <a:rPr b="0" i="0" lang="en-US" sz="1200" u="none" cap="none" strike="noStrike">
                <a:solidFill>
                  <a:schemeClr val="lt1"/>
                </a:solidFill>
                <a:latin typeface="Courier New"/>
                <a:ea typeface="Courier New"/>
                <a:cs typeface="Courier New"/>
                <a:sym typeface="Courier New"/>
              </a:rPr>
              <a:t>“java”🡪”com example”</a:t>
            </a:r>
            <a:endParaRPr b="0" i="0" sz="1200" u="none" cap="none" strike="noStrike">
              <a:solidFill>
                <a:schemeClr val="lt1"/>
              </a:solidFill>
              <a:latin typeface="Courier New"/>
              <a:ea typeface="Courier New"/>
              <a:cs typeface="Courier New"/>
              <a:sym typeface="Courier New"/>
            </a:endParaRPr>
          </a:p>
        </p:txBody>
      </p:sp>
      <p:sp>
        <p:nvSpPr>
          <p:cNvPr id="752" name="Google Shape;752;p49"/>
          <p:cNvSpPr/>
          <p:nvPr/>
        </p:nvSpPr>
        <p:spPr>
          <a:xfrm>
            <a:off x="510143" y="1739020"/>
            <a:ext cx="1164192" cy="330127"/>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cxnSp>
        <p:nvCxnSpPr>
          <p:cNvPr id="753" name="Google Shape;753;p49"/>
          <p:cNvCxnSpPr/>
          <p:nvPr/>
        </p:nvCxnSpPr>
        <p:spPr>
          <a:xfrm>
            <a:off x="7691904" y="1290943"/>
            <a:ext cx="0" cy="330126"/>
          </a:xfrm>
          <a:prstGeom prst="straightConnector1">
            <a:avLst/>
          </a:prstGeom>
          <a:noFill/>
          <a:ln cap="flat" cmpd="sng" w="38100">
            <a:solidFill>
              <a:srgbClr val="4A73BB"/>
            </a:solidFill>
            <a:prstDash val="solid"/>
            <a:round/>
            <a:headEnd len="sm" w="sm" type="none"/>
            <a:tailEnd len="med" w="med" type="triangle"/>
          </a:ln>
        </p:spPr>
      </p:cxnSp>
      <p:cxnSp>
        <p:nvCxnSpPr>
          <p:cNvPr id="754" name="Google Shape;754;p49"/>
          <p:cNvCxnSpPr>
            <a:stCxn id="752" idx="3"/>
          </p:cNvCxnSpPr>
          <p:nvPr/>
        </p:nvCxnSpPr>
        <p:spPr>
          <a:xfrm flipH="1" rot="10800000">
            <a:off x="1674335" y="1320584"/>
            <a:ext cx="4883400" cy="583500"/>
          </a:xfrm>
          <a:prstGeom prst="straightConnector1">
            <a:avLst/>
          </a:prstGeom>
          <a:noFill/>
          <a:ln cap="flat" cmpd="sng" w="38100">
            <a:solidFill>
              <a:srgbClr val="FF0000"/>
            </a:solidFill>
            <a:prstDash val="solid"/>
            <a:round/>
            <a:headEnd len="sm" w="sm" type="none"/>
            <a:tailEnd len="med" w="med" type="triangle"/>
          </a:ln>
        </p:spPr>
      </p:cxnSp>
      <p:sp>
        <p:nvSpPr>
          <p:cNvPr id="755" name="Google Shape;755;p49"/>
          <p:cNvSpPr/>
          <p:nvPr/>
        </p:nvSpPr>
        <p:spPr>
          <a:xfrm>
            <a:off x="6594411" y="1619670"/>
            <a:ext cx="2288495" cy="531681"/>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Pilih menu </a:t>
            </a:r>
            <a:r>
              <a:rPr b="0" i="0" lang="en-US" sz="1200" u="none" cap="none" strike="noStrike">
                <a:solidFill>
                  <a:schemeClr val="lt1"/>
                </a:solidFill>
                <a:latin typeface="Courier New"/>
                <a:ea typeface="Courier New"/>
                <a:cs typeface="Courier New"/>
                <a:sym typeface="Courier New"/>
              </a:rPr>
              <a:t>New</a:t>
            </a:r>
            <a:endParaRPr b="0" i="0" sz="1200" u="none" cap="none" strike="noStrike">
              <a:solidFill>
                <a:schemeClr val="lt1"/>
              </a:solidFill>
              <a:latin typeface="Courier New"/>
              <a:ea typeface="Courier New"/>
              <a:cs typeface="Courier New"/>
              <a:sym typeface="Courier New"/>
            </a:endParaRPr>
          </a:p>
        </p:txBody>
      </p:sp>
      <p:sp>
        <p:nvSpPr>
          <p:cNvPr id="756" name="Google Shape;756;p49"/>
          <p:cNvSpPr/>
          <p:nvPr/>
        </p:nvSpPr>
        <p:spPr>
          <a:xfrm>
            <a:off x="6599782" y="2421997"/>
            <a:ext cx="2283121" cy="531681"/>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Pilih </a:t>
            </a:r>
            <a:r>
              <a:rPr b="0" i="0" lang="en-US" sz="1200" u="none" cap="none" strike="noStrike">
                <a:solidFill>
                  <a:schemeClr val="lt1"/>
                </a:solidFill>
                <a:latin typeface="Courier New"/>
                <a:ea typeface="Courier New"/>
                <a:cs typeface="Courier New"/>
                <a:sym typeface="Courier New"/>
              </a:rPr>
              <a:t>“Activity</a:t>
            </a:r>
            <a:r>
              <a:rPr b="0" i="0" lang="en-US" sz="1200" u="none" cap="none" strike="noStrike">
                <a:solidFill>
                  <a:schemeClr val="lt1"/>
                </a:solidFill>
                <a:latin typeface="Arial"/>
                <a:ea typeface="Arial"/>
                <a:cs typeface="Arial"/>
                <a:sym typeface="Arial"/>
              </a:rPr>
              <a:t>”</a:t>
            </a:r>
            <a:endParaRPr b="0" i="0" sz="1200" u="none" cap="none" strike="noStrike">
              <a:solidFill>
                <a:schemeClr val="lt1"/>
              </a:solidFill>
              <a:latin typeface="Arial"/>
              <a:ea typeface="Arial"/>
              <a:cs typeface="Arial"/>
              <a:sym typeface="Arial"/>
            </a:endParaRPr>
          </a:p>
        </p:txBody>
      </p:sp>
      <p:cxnSp>
        <p:nvCxnSpPr>
          <p:cNvPr id="757" name="Google Shape;757;p49"/>
          <p:cNvCxnSpPr/>
          <p:nvPr/>
        </p:nvCxnSpPr>
        <p:spPr>
          <a:xfrm>
            <a:off x="7698901" y="2061171"/>
            <a:ext cx="0" cy="330126"/>
          </a:xfrm>
          <a:prstGeom prst="straightConnector1">
            <a:avLst/>
          </a:prstGeom>
          <a:noFill/>
          <a:ln cap="flat" cmpd="sng" w="38100">
            <a:solidFill>
              <a:srgbClr val="4A73BB"/>
            </a:solidFill>
            <a:prstDash val="solid"/>
            <a:round/>
            <a:headEnd len="sm" w="sm" type="none"/>
            <a:tailEnd len="med" w="med" type="triangle"/>
          </a:ln>
        </p:spPr>
      </p:cxnSp>
      <p:sp>
        <p:nvSpPr>
          <p:cNvPr id="758" name="Google Shape;758;p49"/>
          <p:cNvSpPr/>
          <p:nvPr/>
        </p:nvSpPr>
        <p:spPr>
          <a:xfrm>
            <a:off x="6602146" y="3289785"/>
            <a:ext cx="2280752" cy="531681"/>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Pilih </a:t>
            </a:r>
            <a:r>
              <a:rPr b="0" i="0" lang="en-US" sz="1200" u="none" cap="none" strike="noStrike">
                <a:solidFill>
                  <a:schemeClr val="lt1"/>
                </a:solidFill>
                <a:latin typeface="Courier New"/>
                <a:ea typeface="Courier New"/>
                <a:cs typeface="Courier New"/>
                <a:sym typeface="Courier New"/>
              </a:rPr>
              <a:t>“Empty Activity”</a:t>
            </a:r>
            <a:endParaRPr b="0" i="0" sz="1200" u="none" cap="none" strike="noStrike">
              <a:solidFill>
                <a:schemeClr val="lt1"/>
              </a:solidFill>
              <a:latin typeface="Courier New"/>
              <a:ea typeface="Courier New"/>
              <a:cs typeface="Courier New"/>
              <a:sym typeface="Courier New"/>
            </a:endParaRPr>
          </a:p>
        </p:txBody>
      </p:sp>
      <p:cxnSp>
        <p:nvCxnSpPr>
          <p:cNvPr id="759" name="Google Shape;759;p49"/>
          <p:cNvCxnSpPr/>
          <p:nvPr/>
        </p:nvCxnSpPr>
        <p:spPr>
          <a:xfrm>
            <a:off x="7691904" y="2939810"/>
            <a:ext cx="0" cy="330126"/>
          </a:xfrm>
          <a:prstGeom prst="straightConnector1">
            <a:avLst/>
          </a:prstGeom>
          <a:noFill/>
          <a:ln cap="flat" cmpd="sng" w="38100">
            <a:solidFill>
              <a:srgbClr val="4A73BB"/>
            </a:solidFill>
            <a:prstDash val="solid"/>
            <a:round/>
            <a:headEnd len="sm" w="sm" type="none"/>
            <a:tailEnd len="med" w="med" type="triangle"/>
          </a:ln>
        </p:spPr>
      </p:cxnSp>
      <p:sp>
        <p:nvSpPr>
          <p:cNvPr id="760" name="Google Shape;760;p49"/>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5"/>
          <p:cNvSpPr txBox="1"/>
          <p:nvPr/>
        </p:nvSpPr>
        <p:spPr>
          <a:xfrm>
            <a:off x="-707950" y="319049"/>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4" name="Google Shape;234;p5"/>
          <p:cNvSpPr/>
          <p:nvPr/>
        </p:nvSpPr>
        <p:spPr>
          <a:xfrm>
            <a:off x="331181" y="319049"/>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Pengenalan Model-View-Presenter pattern</a:t>
            </a:r>
            <a:endParaRPr b="0" i="0" sz="2400" u="none" cap="none" strike="noStrike">
              <a:solidFill>
                <a:srgbClr val="243A62"/>
              </a:solidFill>
              <a:latin typeface="Arial"/>
              <a:ea typeface="Arial"/>
              <a:cs typeface="Arial"/>
              <a:sym typeface="Arial"/>
            </a:endParaRPr>
          </a:p>
        </p:txBody>
      </p:sp>
      <p:sp>
        <p:nvSpPr>
          <p:cNvPr id="235" name="Google Shape;235;p5"/>
          <p:cNvSpPr/>
          <p:nvPr/>
        </p:nvSpPr>
        <p:spPr>
          <a:xfrm>
            <a:off x="331180" y="1077252"/>
            <a:ext cx="8464028" cy="2723782"/>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50000"/>
              </a:lnSpc>
              <a:spcBef>
                <a:spcPts val="0"/>
              </a:spcBef>
              <a:spcAft>
                <a:spcPts val="0"/>
              </a:spcAft>
              <a:buClr>
                <a:srgbClr val="000000"/>
              </a:buClr>
              <a:buSzPts val="2400"/>
              <a:buFont typeface="Arial"/>
              <a:buChar char="•"/>
            </a:pPr>
            <a:r>
              <a:rPr b="1" i="0" lang="en-US" sz="2400" u="none" cap="none" strike="noStrike">
                <a:solidFill>
                  <a:schemeClr val="dk1"/>
                </a:solidFill>
                <a:latin typeface="Arial"/>
                <a:ea typeface="Arial"/>
                <a:cs typeface="Arial"/>
                <a:sym typeface="Arial"/>
              </a:rPr>
              <a:t>Model-View-Presenter (MVP) </a:t>
            </a:r>
            <a:r>
              <a:rPr b="0" i="0" lang="en-US" sz="1800" u="none" cap="none" strike="noStrike">
                <a:solidFill>
                  <a:schemeClr val="dk1"/>
                </a:solidFill>
                <a:latin typeface="Arial"/>
                <a:ea typeface="Arial"/>
                <a:cs typeface="Arial"/>
                <a:sym typeface="Arial"/>
              </a:rPr>
              <a:t>adalah salah satu pendekatan pengembangan program yang membagi pengembangan menjadi 3 kelompok utama yaitu Model, View dan Presenter. </a:t>
            </a:r>
            <a:endParaRPr b="0" i="0" sz="1400" u="none" cap="none" strike="noStrike">
              <a:solidFill>
                <a:srgbClr val="000000"/>
              </a:solidFill>
              <a:latin typeface="Arial"/>
              <a:ea typeface="Arial"/>
              <a:cs typeface="Arial"/>
              <a:sym typeface="Arial"/>
            </a:endParaRPr>
          </a:p>
          <a:p>
            <a:pPr indent="-457200" lvl="0" marL="457200" marR="0" rtl="0" algn="just">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Konsep ini umum digunakan dalam pemrograman mobile dengan mengunakan Android Studio. Konsep ini mirip dengan konesp MVC pada OOP. 3 kelompok resource dalam MVP tersebut adalah:</a:t>
            </a:r>
            <a:endParaRPr b="0" i="0" sz="1400" u="none" cap="none" strike="noStrike">
              <a:solidFill>
                <a:srgbClr val="000000"/>
              </a:solidFill>
              <a:latin typeface="Arial"/>
              <a:ea typeface="Arial"/>
              <a:cs typeface="Arial"/>
              <a:sym typeface="Arial"/>
            </a:endParaRPr>
          </a:p>
        </p:txBody>
      </p:sp>
      <p:sp>
        <p:nvSpPr>
          <p:cNvPr id="236" name="Google Shape;236;p5"/>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5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66" name="Google Shape;766;p50"/>
          <p:cNvSpPr/>
          <p:nvPr/>
        </p:nvSpPr>
        <p:spPr>
          <a:xfrm>
            <a:off x="331181" y="310342"/>
            <a:ext cx="616541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43A62"/>
                </a:solidFill>
                <a:latin typeface="Arial"/>
                <a:ea typeface="Arial"/>
                <a:cs typeface="Arial"/>
                <a:sym typeface="Arial"/>
              </a:rPr>
              <a:t>Memberi Perintah atau Aksi Pada Tombol dan Menu</a:t>
            </a:r>
            <a:endParaRPr b="0" i="0" sz="1800" u="none" cap="none" strike="noStrike">
              <a:solidFill>
                <a:srgbClr val="243A62"/>
              </a:solidFill>
              <a:latin typeface="Arial"/>
              <a:ea typeface="Arial"/>
              <a:cs typeface="Arial"/>
              <a:sym typeface="Arial"/>
            </a:endParaRPr>
          </a:p>
        </p:txBody>
      </p:sp>
      <p:pic>
        <p:nvPicPr>
          <p:cNvPr id="767" name="Google Shape;767;p50"/>
          <p:cNvPicPr preferRelativeResize="0"/>
          <p:nvPr/>
        </p:nvPicPr>
        <p:blipFill rotWithShape="1">
          <a:blip r:embed="rId3">
            <a:alphaModFix/>
          </a:blip>
          <a:srcRect b="0" l="0" r="0" t="0"/>
          <a:stretch/>
        </p:blipFill>
        <p:spPr>
          <a:xfrm>
            <a:off x="589514" y="1239343"/>
            <a:ext cx="4489301" cy="3347207"/>
          </a:xfrm>
          <a:prstGeom prst="rect">
            <a:avLst/>
          </a:prstGeom>
          <a:noFill/>
          <a:ln>
            <a:noFill/>
          </a:ln>
        </p:spPr>
      </p:pic>
      <p:sp>
        <p:nvSpPr>
          <p:cNvPr id="768" name="Google Shape;768;p50"/>
          <p:cNvSpPr txBox="1"/>
          <p:nvPr/>
        </p:nvSpPr>
        <p:spPr>
          <a:xfrm>
            <a:off x="295858" y="908087"/>
            <a:ext cx="5880584" cy="895925"/>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2060"/>
              </a:buClr>
              <a:buSzPts val="1800"/>
              <a:buFont typeface="Noto Sans Symbols"/>
              <a:buNone/>
            </a:pPr>
            <a:r>
              <a:rPr b="0" i="0" lang="en-US" sz="1800" u="none" cap="none" strike="noStrike">
                <a:solidFill>
                  <a:schemeClr val="dk1"/>
                </a:solidFill>
                <a:latin typeface="Arial"/>
                <a:ea typeface="Arial"/>
                <a:cs typeface="Arial"/>
                <a:sym typeface="Arial"/>
              </a:rPr>
              <a:t>Tambahkan 3 buah activity baru</a:t>
            </a:r>
            <a:endParaRPr b="0" i="0" sz="1800" u="none" cap="none" strike="noStrike">
              <a:solidFill>
                <a:schemeClr val="dk1"/>
              </a:solidFill>
              <a:latin typeface="Arial"/>
              <a:ea typeface="Arial"/>
              <a:cs typeface="Arial"/>
              <a:sym typeface="Arial"/>
            </a:endParaRPr>
          </a:p>
        </p:txBody>
      </p:sp>
      <p:sp>
        <p:nvSpPr>
          <p:cNvPr id="769" name="Google Shape;769;p50"/>
          <p:cNvSpPr/>
          <p:nvPr/>
        </p:nvSpPr>
        <p:spPr>
          <a:xfrm>
            <a:off x="5866298" y="954526"/>
            <a:ext cx="2084907" cy="501887"/>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Beri Nama Menu1</a:t>
            </a:r>
            <a:endParaRPr b="0" i="0" sz="1200" u="none" cap="none" strike="noStrike">
              <a:solidFill>
                <a:schemeClr val="lt1"/>
              </a:solidFill>
              <a:latin typeface="Arial"/>
              <a:ea typeface="Arial"/>
              <a:cs typeface="Arial"/>
              <a:sym typeface="Arial"/>
            </a:endParaRPr>
          </a:p>
        </p:txBody>
      </p:sp>
      <p:sp>
        <p:nvSpPr>
          <p:cNvPr id="770" name="Google Shape;770;p50"/>
          <p:cNvSpPr/>
          <p:nvPr/>
        </p:nvSpPr>
        <p:spPr>
          <a:xfrm>
            <a:off x="2870192" y="2151153"/>
            <a:ext cx="805925" cy="319974"/>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cxnSp>
        <p:nvCxnSpPr>
          <p:cNvPr id="771" name="Google Shape;771;p50"/>
          <p:cNvCxnSpPr/>
          <p:nvPr/>
        </p:nvCxnSpPr>
        <p:spPr>
          <a:xfrm>
            <a:off x="6904592" y="1456413"/>
            <a:ext cx="0" cy="319973"/>
          </a:xfrm>
          <a:prstGeom prst="straightConnector1">
            <a:avLst/>
          </a:prstGeom>
          <a:noFill/>
          <a:ln cap="flat" cmpd="sng" w="38100">
            <a:solidFill>
              <a:srgbClr val="4A73BB"/>
            </a:solidFill>
            <a:prstDash val="solid"/>
            <a:round/>
            <a:headEnd len="sm" w="sm" type="none"/>
            <a:tailEnd len="med" w="med" type="triangle"/>
          </a:ln>
        </p:spPr>
      </p:cxnSp>
      <p:cxnSp>
        <p:nvCxnSpPr>
          <p:cNvPr id="772" name="Google Shape;772;p50"/>
          <p:cNvCxnSpPr>
            <a:stCxn id="770" idx="3"/>
          </p:cNvCxnSpPr>
          <p:nvPr/>
        </p:nvCxnSpPr>
        <p:spPr>
          <a:xfrm flipH="1" rot="10800000">
            <a:off x="3676117" y="1419540"/>
            <a:ext cx="1945200" cy="891600"/>
          </a:xfrm>
          <a:prstGeom prst="straightConnector1">
            <a:avLst/>
          </a:prstGeom>
          <a:noFill/>
          <a:ln cap="flat" cmpd="sng" w="38100">
            <a:solidFill>
              <a:srgbClr val="FF0000"/>
            </a:solidFill>
            <a:prstDash val="solid"/>
            <a:round/>
            <a:headEnd len="sm" w="sm" type="none"/>
            <a:tailEnd len="med" w="med" type="triangle"/>
          </a:ln>
        </p:spPr>
      </p:cxnSp>
      <p:sp>
        <p:nvSpPr>
          <p:cNvPr id="773" name="Google Shape;773;p50"/>
          <p:cNvSpPr/>
          <p:nvPr/>
        </p:nvSpPr>
        <p:spPr>
          <a:xfrm>
            <a:off x="5862138" y="1831626"/>
            <a:ext cx="2084907" cy="501887"/>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Alu pilih </a:t>
            </a:r>
            <a:r>
              <a:rPr b="0" i="0" lang="en-US" sz="1200" u="none" cap="none" strike="noStrike">
                <a:solidFill>
                  <a:schemeClr val="lt1"/>
                </a:solidFill>
                <a:latin typeface="Courier New"/>
                <a:ea typeface="Courier New"/>
                <a:cs typeface="Courier New"/>
                <a:sym typeface="Courier New"/>
              </a:rPr>
              <a:t>“Finish”</a:t>
            </a:r>
            <a:endParaRPr b="0" i="0" sz="1200" u="none" cap="none" strike="noStrike">
              <a:solidFill>
                <a:schemeClr val="lt1"/>
              </a:solidFill>
              <a:latin typeface="Courier New"/>
              <a:ea typeface="Courier New"/>
              <a:cs typeface="Courier New"/>
              <a:sym typeface="Courier New"/>
            </a:endParaRPr>
          </a:p>
        </p:txBody>
      </p:sp>
      <p:cxnSp>
        <p:nvCxnSpPr>
          <p:cNvPr id="774" name="Google Shape;774;p50"/>
          <p:cNvCxnSpPr/>
          <p:nvPr/>
        </p:nvCxnSpPr>
        <p:spPr>
          <a:xfrm>
            <a:off x="6904591" y="2333513"/>
            <a:ext cx="0" cy="319973"/>
          </a:xfrm>
          <a:prstGeom prst="straightConnector1">
            <a:avLst/>
          </a:prstGeom>
          <a:noFill/>
          <a:ln cap="flat" cmpd="sng" w="38100">
            <a:solidFill>
              <a:srgbClr val="4A73BB"/>
            </a:solidFill>
            <a:prstDash val="solid"/>
            <a:round/>
            <a:headEnd len="sm" w="sm" type="none"/>
            <a:tailEnd len="med" w="med" type="triangle"/>
          </a:ln>
        </p:spPr>
      </p:cxnSp>
      <p:pic>
        <p:nvPicPr>
          <p:cNvPr id="775" name="Google Shape;775;p50"/>
          <p:cNvPicPr preferRelativeResize="0"/>
          <p:nvPr/>
        </p:nvPicPr>
        <p:blipFill rotWithShape="1">
          <a:blip r:embed="rId4">
            <a:alphaModFix/>
          </a:blip>
          <a:srcRect b="0" l="0" r="0" t="0"/>
          <a:stretch/>
        </p:blipFill>
        <p:spPr>
          <a:xfrm>
            <a:off x="5706521" y="2596449"/>
            <a:ext cx="3437478" cy="2199459"/>
          </a:xfrm>
          <a:prstGeom prst="rect">
            <a:avLst/>
          </a:prstGeom>
          <a:noFill/>
          <a:ln>
            <a:noFill/>
          </a:ln>
        </p:spPr>
      </p:pic>
      <p:sp>
        <p:nvSpPr>
          <p:cNvPr id="776" name="Google Shape;776;p50"/>
          <p:cNvSpPr/>
          <p:nvPr/>
        </p:nvSpPr>
        <p:spPr>
          <a:xfrm>
            <a:off x="5981398" y="3332399"/>
            <a:ext cx="623108" cy="14115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777" name="Google Shape;777;p50"/>
          <p:cNvSpPr/>
          <p:nvPr/>
        </p:nvSpPr>
        <p:spPr>
          <a:xfrm>
            <a:off x="5995857" y="4056701"/>
            <a:ext cx="623108" cy="14115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778" name="Google Shape;778;p50"/>
          <p:cNvSpPr/>
          <p:nvPr/>
        </p:nvSpPr>
        <p:spPr>
          <a:xfrm>
            <a:off x="7699331" y="3732415"/>
            <a:ext cx="1220225" cy="854135"/>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ourier New"/>
                <a:ea typeface="Courier New"/>
                <a:cs typeface="Courier New"/>
                <a:sym typeface="Courier New"/>
              </a:rPr>
              <a:t>Class Menu1 dan layout activity_menu1 akan terbut</a:t>
            </a:r>
            <a:endParaRPr b="0" i="0" sz="1200" u="none" cap="none" strike="noStrike">
              <a:solidFill>
                <a:schemeClr val="lt1"/>
              </a:solidFill>
              <a:latin typeface="Courier New"/>
              <a:ea typeface="Courier New"/>
              <a:cs typeface="Courier New"/>
              <a:sym typeface="Courier New"/>
            </a:endParaRPr>
          </a:p>
        </p:txBody>
      </p:sp>
      <p:cxnSp>
        <p:nvCxnSpPr>
          <p:cNvPr id="779" name="Google Shape;779;p50"/>
          <p:cNvCxnSpPr>
            <a:stCxn id="776" idx="2"/>
          </p:cNvCxnSpPr>
          <p:nvPr/>
        </p:nvCxnSpPr>
        <p:spPr>
          <a:xfrm>
            <a:off x="6292952" y="3473549"/>
            <a:ext cx="1406400" cy="663300"/>
          </a:xfrm>
          <a:prstGeom prst="straightConnector1">
            <a:avLst/>
          </a:prstGeom>
          <a:noFill/>
          <a:ln cap="flat" cmpd="sng" w="38100">
            <a:solidFill>
              <a:srgbClr val="FF0000"/>
            </a:solidFill>
            <a:prstDash val="solid"/>
            <a:round/>
            <a:headEnd len="sm" w="sm" type="none"/>
            <a:tailEnd len="med" w="med" type="triangle"/>
          </a:ln>
        </p:spPr>
      </p:cxnSp>
      <p:cxnSp>
        <p:nvCxnSpPr>
          <p:cNvPr id="780" name="Google Shape;780;p50"/>
          <p:cNvCxnSpPr>
            <a:stCxn id="777" idx="3"/>
          </p:cNvCxnSpPr>
          <p:nvPr/>
        </p:nvCxnSpPr>
        <p:spPr>
          <a:xfrm flipH="1" rot="10800000">
            <a:off x="6618965" y="4118576"/>
            <a:ext cx="1080300" cy="8700"/>
          </a:xfrm>
          <a:prstGeom prst="straightConnector1">
            <a:avLst/>
          </a:prstGeom>
          <a:noFill/>
          <a:ln cap="flat" cmpd="sng" w="38100">
            <a:solidFill>
              <a:srgbClr val="FF0000"/>
            </a:solidFill>
            <a:prstDash val="solid"/>
            <a:round/>
            <a:headEnd len="sm" w="sm" type="none"/>
            <a:tailEnd len="med" w="med" type="triangle"/>
          </a:ln>
        </p:spPr>
      </p:cxnSp>
      <p:sp>
        <p:nvSpPr>
          <p:cNvPr id="781" name="Google Shape;781;p50"/>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5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87" name="Google Shape;787;p51"/>
          <p:cNvSpPr/>
          <p:nvPr/>
        </p:nvSpPr>
        <p:spPr>
          <a:xfrm>
            <a:off x="317553" y="283963"/>
            <a:ext cx="6387480"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43A62"/>
                </a:solidFill>
                <a:latin typeface="Arial"/>
                <a:ea typeface="Arial"/>
                <a:cs typeface="Arial"/>
                <a:sym typeface="Arial"/>
              </a:rPr>
              <a:t>Memberi Perintah atau Aksi Pada Tombol dan Menu</a:t>
            </a:r>
            <a:endParaRPr b="0" i="0" sz="1800" u="none" cap="none" strike="noStrike">
              <a:solidFill>
                <a:srgbClr val="243A62"/>
              </a:solidFill>
              <a:latin typeface="Arial"/>
              <a:ea typeface="Arial"/>
              <a:cs typeface="Arial"/>
              <a:sym typeface="Arial"/>
            </a:endParaRPr>
          </a:p>
        </p:txBody>
      </p:sp>
      <p:pic>
        <p:nvPicPr>
          <p:cNvPr id="788" name="Google Shape;788;p51"/>
          <p:cNvPicPr preferRelativeResize="0"/>
          <p:nvPr/>
        </p:nvPicPr>
        <p:blipFill rotWithShape="1">
          <a:blip r:embed="rId3">
            <a:alphaModFix/>
          </a:blip>
          <a:srcRect b="0" l="0" r="0" t="0"/>
          <a:stretch/>
        </p:blipFill>
        <p:spPr>
          <a:xfrm>
            <a:off x="1082900" y="1446424"/>
            <a:ext cx="5672523" cy="3189226"/>
          </a:xfrm>
          <a:prstGeom prst="rect">
            <a:avLst/>
          </a:prstGeom>
          <a:noFill/>
          <a:ln>
            <a:noFill/>
          </a:ln>
        </p:spPr>
      </p:pic>
      <p:sp>
        <p:nvSpPr>
          <p:cNvPr id="789" name="Google Shape;789;p51"/>
          <p:cNvSpPr txBox="1"/>
          <p:nvPr/>
        </p:nvSpPr>
        <p:spPr>
          <a:xfrm>
            <a:off x="303926" y="775758"/>
            <a:ext cx="6414735" cy="866165"/>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2060"/>
              </a:buClr>
              <a:buSzPts val="1800"/>
              <a:buFont typeface="Noto Sans Symbols"/>
              <a:buNone/>
            </a:pPr>
            <a:r>
              <a:rPr b="0" i="0" lang="en-US" sz="1800" u="none" cap="none" strike="noStrike">
                <a:solidFill>
                  <a:schemeClr val="dk1"/>
                </a:solidFill>
                <a:latin typeface="Arial"/>
                <a:ea typeface="Arial"/>
                <a:cs typeface="Arial"/>
                <a:sym typeface="Arial"/>
              </a:rPr>
              <a:t>Tambahkan text dengan tulisan </a:t>
            </a:r>
            <a:r>
              <a:rPr b="0" i="0" lang="en-US" sz="1800" u="none" cap="none" strike="noStrike">
                <a:solidFill>
                  <a:schemeClr val="dk1"/>
                </a:solidFill>
                <a:latin typeface="Courier New"/>
                <a:ea typeface="Courier New"/>
                <a:cs typeface="Courier New"/>
                <a:sym typeface="Courier New"/>
              </a:rPr>
              <a:t>“Menu 1” </a:t>
            </a:r>
            <a:r>
              <a:rPr b="0" i="0" lang="en-US" sz="1800" u="none" cap="none" strike="noStrike">
                <a:solidFill>
                  <a:schemeClr val="dk1"/>
                </a:solidFill>
                <a:latin typeface="Arial"/>
                <a:ea typeface="Arial"/>
                <a:cs typeface="Arial"/>
                <a:sym typeface="Arial"/>
              </a:rPr>
              <a:t>dan ukuran font 38</a:t>
            </a:r>
            <a:endParaRPr b="0" i="0" sz="1400" u="none" cap="none" strike="noStrike">
              <a:solidFill>
                <a:srgbClr val="000000"/>
              </a:solidFill>
              <a:latin typeface="Arial"/>
              <a:ea typeface="Arial"/>
              <a:cs typeface="Arial"/>
              <a:sym typeface="Arial"/>
            </a:endParaRPr>
          </a:p>
        </p:txBody>
      </p:sp>
      <p:sp>
        <p:nvSpPr>
          <p:cNvPr id="790" name="Google Shape;790;p51"/>
          <p:cNvSpPr/>
          <p:nvPr/>
        </p:nvSpPr>
        <p:spPr>
          <a:xfrm>
            <a:off x="6916189" y="1205314"/>
            <a:ext cx="1707430" cy="606784"/>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Tambahkan komponen “TextView”</a:t>
            </a:r>
            <a:endParaRPr b="0" i="0" sz="1200" u="none" cap="none" strike="noStrike">
              <a:solidFill>
                <a:schemeClr val="lt1"/>
              </a:solidFill>
              <a:latin typeface="Arial"/>
              <a:ea typeface="Arial"/>
              <a:cs typeface="Arial"/>
              <a:sym typeface="Arial"/>
            </a:endParaRPr>
          </a:p>
        </p:txBody>
      </p:sp>
      <p:sp>
        <p:nvSpPr>
          <p:cNvPr id="791" name="Google Shape;791;p51"/>
          <p:cNvSpPr/>
          <p:nvPr/>
        </p:nvSpPr>
        <p:spPr>
          <a:xfrm>
            <a:off x="721776" y="3105222"/>
            <a:ext cx="879130" cy="159561"/>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cxnSp>
        <p:nvCxnSpPr>
          <p:cNvPr id="792" name="Google Shape;792;p51"/>
          <p:cNvCxnSpPr/>
          <p:nvPr/>
        </p:nvCxnSpPr>
        <p:spPr>
          <a:xfrm>
            <a:off x="7769904" y="1812098"/>
            <a:ext cx="0" cy="309345"/>
          </a:xfrm>
          <a:prstGeom prst="straightConnector1">
            <a:avLst/>
          </a:prstGeom>
          <a:noFill/>
          <a:ln cap="flat" cmpd="sng" w="38100">
            <a:solidFill>
              <a:srgbClr val="4A73BB"/>
            </a:solidFill>
            <a:prstDash val="solid"/>
            <a:round/>
            <a:headEnd len="sm" w="sm" type="none"/>
            <a:tailEnd len="med" w="med" type="triangle"/>
          </a:ln>
        </p:spPr>
      </p:cxnSp>
      <p:cxnSp>
        <p:nvCxnSpPr>
          <p:cNvPr id="793" name="Google Shape;793;p51"/>
          <p:cNvCxnSpPr/>
          <p:nvPr/>
        </p:nvCxnSpPr>
        <p:spPr>
          <a:xfrm>
            <a:off x="1600906" y="3185002"/>
            <a:ext cx="1174516" cy="0"/>
          </a:xfrm>
          <a:prstGeom prst="straightConnector1">
            <a:avLst/>
          </a:prstGeom>
          <a:noFill/>
          <a:ln cap="flat" cmpd="sng" w="38100">
            <a:solidFill>
              <a:srgbClr val="FF0000"/>
            </a:solidFill>
            <a:prstDash val="solid"/>
            <a:round/>
            <a:headEnd len="sm" w="sm" type="none"/>
            <a:tailEnd len="med" w="med" type="triangle"/>
          </a:ln>
        </p:spPr>
      </p:cxnSp>
      <p:sp>
        <p:nvSpPr>
          <p:cNvPr id="794" name="Google Shape;794;p51"/>
          <p:cNvSpPr/>
          <p:nvPr/>
        </p:nvSpPr>
        <p:spPr>
          <a:xfrm>
            <a:off x="6916189" y="2282302"/>
            <a:ext cx="1707430" cy="677219"/>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Textnya diubah menjadi “Menu 1”</a:t>
            </a:r>
            <a:endParaRPr b="0" i="0" sz="1200" u="none" cap="none" strike="noStrike">
              <a:solidFill>
                <a:schemeClr val="lt1"/>
              </a:solidFill>
              <a:latin typeface="Arial"/>
              <a:ea typeface="Arial"/>
              <a:cs typeface="Arial"/>
              <a:sym typeface="Arial"/>
            </a:endParaRPr>
          </a:p>
        </p:txBody>
      </p:sp>
      <p:cxnSp>
        <p:nvCxnSpPr>
          <p:cNvPr id="795" name="Google Shape;795;p51"/>
          <p:cNvCxnSpPr/>
          <p:nvPr/>
        </p:nvCxnSpPr>
        <p:spPr>
          <a:xfrm>
            <a:off x="7769904" y="2942153"/>
            <a:ext cx="0" cy="322630"/>
          </a:xfrm>
          <a:prstGeom prst="straightConnector1">
            <a:avLst/>
          </a:prstGeom>
          <a:noFill/>
          <a:ln cap="flat" cmpd="sng" w="38100">
            <a:solidFill>
              <a:srgbClr val="4A73BB"/>
            </a:solidFill>
            <a:prstDash val="solid"/>
            <a:round/>
            <a:headEnd len="sm" w="sm" type="none"/>
            <a:tailEnd len="med" w="med" type="triangle"/>
          </a:ln>
        </p:spPr>
      </p:cxnSp>
      <p:sp>
        <p:nvSpPr>
          <p:cNvPr id="796" name="Google Shape;796;p51"/>
          <p:cNvSpPr/>
          <p:nvPr/>
        </p:nvSpPr>
        <p:spPr>
          <a:xfrm>
            <a:off x="5286895" y="3791630"/>
            <a:ext cx="1219907" cy="134675"/>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797" name="Google Shape;797;p51"/>
          <p:cNvSpPr/>
          <p:nvPr/>
        </p:nvSpPr>
        <p:spPr>
          <a:xfrm>
            <a:off x="7059254" y="3679807"/>
            <a:ext cx="1564361" cy="759328"/>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Text Size diubah menjadi Lebih Besar</a:t>
            </a:r>
            <a:endParaRPr b="0" i="0" sz="1200" u="none" cap="none" strike="noStrike">
              <a:solidFill>
                <a:schemeClr val="lt1"/>
              </a:solidFill>
              <a:latin typeface="Arial"/>
              <a:ea typeface="Arial"/>
              <a:cs typeface="Arial"/>
              <a:sym typeface="Arial"/>
            </a:endParaRPr>
          </a:p>
        </p:txBody>
      </p:sp>
      <p:cxnSp>
        <p:nvCxnSpPr>
          <p:cNvPr id="798" name="Google Shape;798;p51"/>
          <p:cNvCxnSpPr/>
          <p:nvPr/>
        </p:nvCxnSpPr>
        <p:spPr>
          <a:xfrm flipH="1" rot="10800000">
            <a:off x="4681020" y="1705916"/>
            <a:ext cx="2235169" cy="1099491"/>
          </a:xfrm>
          <a:prstGeom prst="straightConnector1">
            <a:avLst/>
          </a:prstGeom>
          <a:noFill/>
          <a:ln cap="flat" cmpd="sng" w="38100">
            <a:solidFill>
              <a:srgbClr val="FF0000"/>
            </a:solidFill>
            <a:prstDash val="solid"/>
            <a:round/>
            <a:headEnd len="sm" w="sm" type="none"/>
            <a:tailEnd len="med" w="med" type="triangle"/>
          </a:ln>
        </p:spPr>
      </p:cxnSp>
      <p:cxnSp>
        <p:nvCxnSpPr>
          <p:cNvPr id="799" name="Google Shape;799;p51"/>
          <p:cNvCxnSpPr>
            <a:stCxn id="796" idx="3"/>
          </p:cNvCxnSpPr>
          <p:nvPr/>
        </p:nvCxnSpPr>
        <p:spPr>
          <a:xfrm flipH="1" rot="10800000">
            <a:off x="6506802" y="3858068"/>
            <a:ext cx="526500" cy="900"/>
          </a:xfrm>
          <a:prstGeom prst="straightConnector1">
            <a:avLst/>
          </a:prstGeom>
          <a:noFill/>
          <a:ln cap="flat" cmpd="sng" w="38100">
            <a:solidFill>
              <a:srgbClr val="FF0000"/>
            </a:solidFill>
            <a:prstDash val="solid"/>
            <a:round/>
            <a:headEnd len="sm" w="sm" type="none"/>
            <a:tailEnd len="med" w="med" type="triangle"/>
          </a:ln>
        </p:spPr>
      </p:cxnSp>
      <p:sp>
        <p:nvSpPr>
          <p:cNvPr id="800" name="Google Shape;800;p51"/>
          <p:cNvSpPr/>
          <p:nvPr/>
        </p:nvSpPr>
        <p:spPr>
          <a:xfrm>
            <a:off x="1600906" y="2183824"/>
            <a:ext cx="879130" cy="159561"/>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cxnSp>
        <p:nvCxnSpPr>
          <p:cNvPr id="801" name="Google Shape;801;p51"/>
          <p:cNvCxnSpPr/>
          <p:nvPr/>
        </p:nvCxnSpPr>
        <p:spPr>
          <a:xfrm>
            <a:off x="2480036" y="2241015"/>
            <a:ext cx="975988" cy="330735"/>
          </a:xfrm>
          <a:prstGeom prst="straightConnector1">
            <a:avLst/>
          </a:prstGeom>
          <a:noFill/>
          <a:ln cap="flat" cmpd="sng" w="38100">
            <a:solidFill>
              <a:srgbClr val="FF0000"/>
            </a:solidFill>
            <a:prstDash val="solid"/>
            <a:round/>
            <a:headEnd len="sm" w="sm" type="none"/>
            <a:tailEnd len="med" w="med" type="triangle"/>
          </a:ln>
        </p:spPr>
      </p:cxnSp>
      <p:cxnSp>
        <p:nvCxnSpPr>
          <p:cNvPr id="802" name="Google Shape;802;p51"/>
          <p:cNvCxnSpPr/>
          <p:nvPr/>
        </p:nvCxnSpPr>
        <p:spPr>
          <a:xfrm>
            <a:off x="4681020" y="2839684"/>
            <a:ext cx="1046449" cy="917669"/>
          </a:xfrm>
          <a:prstGeom prst="straightConnector1">
            <a:avLst/>
          </a:prstGeom>
          <a:noFill/>
          <a:ln cap="flat" cmpd="sng" w="38100">
            <a:solidFill>
              <a:srgbClr val="FF0000"/>
            </a:solidFill>
            <a:prstDash val="solid"/>
            <a:round/>
            <a:headEnd len="sm" w="sm" type="none"/>
            <a:tailEnd len="med" w="med" type="triangle"/>
          </a:ln>
        </p:spPr>
      </p:cxnSp>
      <p:sp>
        <p:nvSpPr>
          <p:cNvPr id="803" name="Google Shape;803;p51"/>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5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09" name="Google Shape;809;p52"/>
          <p:cNvSpPr/>
          <p:nvPr/>
        </p:nvSpPr>
        <p:spPr>
          <a:xfrm>
            <a:off x="331181" y="275507"/>
            <a:ext cx="6357002"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43A62"/>
                </a:solidFill>
                <a:latin typeface="Arial"/>
                <a:ea typeface="Arial"/>
                <a:cs typeface="Arial"/>
                <a:sym typeface="Arial"/>
              </a:rPr>
              <a:t>Memberi Perintah atau Aksi Pada Tombol dan Menu</a:t>
            </a:r>
            <a:endParaRPr b="0" i="0" sz="1800" u="none" cap="none" strike="noStrike">
              <a:solidFill>
                <a:srgbClr val="243A62"/>
              </a:solidFill>
              <a:latin typeface="Arial"/>
              <a:ea typeface="Arial"/>
              <a:cs typeface="Arial"/>
              <a:sym typeface="Arial"/>
            </a:endParaRPr>
          </a:p>
        </p:txBody>
      </p:sp>
      <p:sp>
        <p:nvSpPr>
          <p:cNvPr id="810" name="Google Shape;810;p52"/>
          <p:cNvSpPr txBox="1"/>
          <p:nvPr/>
        </p:nvSpPr>
        <p:spPr>
          <a:xfrm>
            <a:off x="331181" y="752964"/>
            <a:ext cx="8164426" cy="1008112"/>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2060"/>
              </a:buClr>
              <a:buSzPts val="1800"/>
              <a:buFont typeface="Noto Sans Symbols"/>
              <a:buNone/>
            </a:pPr>
            <a:r>
              <a:rPr b="0" i="0" lang="en-US" sz="1800" u="none" cap="none" strike="noStrike">
                <a:solidFill>
                  <a:schemeClr val="dk1"/>
                </a:solidFill>
                <a:latin typeface="Arial"/>
                <a:ea typeface="Arial"/>
                <a:cs typeface="Arial"/>
                <a:sym typeface="Arial"/>
              </a:rPr>
              <a:t>Dengan langkah yang sama, tambahkan 2 buah activity baru, sehingga akan ada 3 buah activity dengan nama “Menu1”, “Menu2” dan “Menu3”</a:t>
            </a:r>
            <a:endParaRPr b="0" i="0" sz="1400" u="none" cap="none" strike="noStrike">
              <a:solidFill>
                <a:srgbClr val="000000"/>
              </a:solidFill>
              <a:latin typeface="Arial"/>
              <a:ea typeface="Arial"/>
              <a:cs typeface="Arial"/>
              <a:sym typeface="Arial"/>
            </a:endParaRPr>
          </a:p>
        </p:txBody>
      </p:sp>
      <p:pic>
        <p:nvPicPr>
          <p:cNvPr id="811" name="Google Shape;811;p52"/>
          <p:cNvPicPr preferRelativeResize="0"/>
          <p:nvPr/>
        </p:nvPicPr>
        <p:blipFill rotWithShape="1">
          <a:blip r:embed="rId3">
            <a:alphaModFix/>
          </a:blip>
          <a:srcRect b="0" l="0" r="0" t="0"/>
          <a:stretch/>
        </p:blipFill>
        <p:spPr>
          <a:xfrm>
            <a:off x="729849" y="1625607"/>
            <a:ext cx="1933575" cy="3057525"/>
          </a:xfrm>
          <a:prstGeom prst="rect">
            <a:avLst/>
          </a:prstGeom>
          <a:noFill/>
          <a:ln>
            <a:noFill/>
          </a:ln>
        </p:spPr>
      </p:pic>
      <p:pic>
        <p:nvPicPr>
          <p:cNvPr id="812" name="Google Shape;812;p52"/>
          <p:cNvPicPr preferRelativeResize="0"/>
          <p:nvPr/>
        </p:nvPicPr>
        <p:blipFill rotWithShape="1">
          <a:blip r:embed="rId4">
            <a:alphaModFix/>
          </a:blip>
          <a:srcRect b="0" l="0" r="0" t="0"/>
          <a:stretch/>
        </p:blipFill>
        <p:spPr>
          <a:xfrm>
            <a:off x="3633787" y="1590624"/>
            <a:ext cx="1876425" cy="3095625"/>
          </a:xfrm>
          <a:prstGeom prst="rect">
            <a:avLst/>
          </a:prstGeom>
          <a:noFill/>
          <a:ln>
            <a:noFill/>
          </a:ln>
        </p:spPr>
      </p:pic>
      <p:pic>
        <p:nvPicPr>
          <p:cNvPr id="813" name="Google Shape;813;p52"/>
          <p:cNvPicPr preferRelativeResize="0"/>
          <p:nvPr/>
        </p:nvPicPr>
        <p:blipFill rotWithShape="1">
          <a:blip r:embed="rId5">
            <a:alphaModFix/>
          </a:blip>
          <a:srcRect b="0" l="0" r="0" t="0"/>
          <a:stretch/>
        </p:blipFill>
        <p:spPr>
          <a:xfrm>
            <a:off x="6480575" y="1590624"/>
            <a:ext cx="1800225" cy="2962275"/>
          </a:xfrm>
          <a:prstGeom prst="rect">
            <a:avLst/>
          </a:prstGeom>
          <a:noFill/>
          <a:ln>
            <a:noFill/>
          </a:ln>
        </p:spPr>
      </p:pic>
      <p:sp>
        <p:nvSpPr>
          <p:cNvPr id="814" name="Google Shape;814;p52"/>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5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20" name="Google Shape;820;p53"/>
          <p:cNvSpPr/>
          <p:nvPr/>
        </p:nvSpPr>
        <p:spPr>
          <a:xfrm>
            <a:off x="331180" y="371541"/>
            <a:ext cx="6330876"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43A62"/>
                </a:solidFill>
                <a:latin typeface="Arial"/>
                <a:ea typeface="Arial"/>
                <a:cs typeface="Arial"/>
                <a:sym typeface="Arial"/>
              </a:rPr>
              <a:t>Memberi Perintah atau Aksi Pada Tombol dan Menu</a:t>
            </a:r>
            <a:endParaRPr b="0" i="0" sz="1800" u="none" cap="none" strike="noStrike">
              <a:solidFill>
                <a:srgbClr val="243A62"/>
              </a:solidFill>
              <a:latin typeface="Arial"/>
              <a:ea typeface="Arial"/>
              <a:cs typeface="Arial"/>
              <a:sym typeface="Arial"/>
            </a:endParaRPr>
          </a:p>
        </p:txBody>
      </p:sp>
      <p:pic>
        <p:nvPicPr>
          <p:cNvPr id="821" name="Google Shape;821;p53"/>
          <p:cNvPicPr preferRelativeResize="0"/>
          <p:nvPr/>
        </p:nvPicPr>
        <p:blipFill rotWithShape="1">
          <a:blip r:embed="rId3">
            <a:alphaModFix/>
          </a:blip>
          <a:srcRect b="0" l="0" r="0" t="0"/>
          <a:stretch/>
        </p:blipFill>
        <p:spPr>
          <a:xfrm>
            <a:off x="466797" y="1268993"/>
            <a:ext cx="5009098" cy="3224685"/>
          </a:xfrm>
          <a:prstGeom prst="rect">
            <a:avLst/>
          </a:prstGeom>
          <a:noFill/>
          <a:ln>
            <a:noFill/>
          </a:ln>
        </p:spPr>
      </p:pic>
      <p:sp>
        <p:nvSpPr>
          <p:cNvPr id="822" name="Google Shape;822;p53"/>
          <p:cNvSpPr txBox="1"/>
          <p:nvPr/>
        </p:nvSpPr>
        <p:spPr>
          <a:xfrm>
            <a:off x="331180" y="721494"/>
            <a:ext cx="8106238" cy="989419"/>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2060"/>
              </a:buClr>
              <a:buSzPts val="1600"/>
              <a:buFont typeface="Noto Sans Symbols"/>
              <a:buNone/>
            </a:pPr>
            <a:r>
              <a:rPr b="0" i="0" lang="en-US" sz="1600" u="none" cap="none" strike="noStrike">
                <a:solidFill>
                  <a:schemeClr val="dk1"/>
                </a:solidFill>
                <a:latin typeface="Arial"/>
                <a:ea typeface="Arial"/>
                <a:cs typeface="Arial"/>
                <a:sym typeface="Arial"/>
              </a:rPr>
              <a:t>Untuk memberi perintah pada option menu, bukalah MainActivity.class kemudian ubahlah kode programnya menjadi</a:t>
            </a:r>
            <a:endParaRPr b="0" i="0" sz="1600" u="none" cap="none" strike="noStrike">
              <a:solidFill>
                <a:schemeClr val="dk1"/>
              </a:solidFill>
              <a:latin typeface="Arial"/>
              <a:ea typeface="Arial"/>
              <a:cs typeface="Arial"/>
              <a:sym typeface="Arial"/>
            </a:endParaRPr>
          </a:p>
        </p:txBody>
      </p:sp>
      <p:sp>
        <p:nvSpPr>
          <p:cNvPr id="823" name="Google Shape;823;p53"/>
          <p:cNvSpPr/>
          <p:nvPr/>
        </p:nvSpPr>
        <p:spPr>
          <a:xfrm>
            <a:off x="5660402" y="1068989"/>
            <a:ext cx="3367220" cy="2025008"/>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80"/>
                </a:solidFill>
                <a:latin typeface="Courier New"/>
                <a:ea typeface="Courier New"/>
                <a:cs typeface="Courier New"/>
                <a:sym typeface="Courier New"/>
              </a:rPr>
              <a:t>public boolean </a:t>
            </a:r>
            <a:r>
              <a:rPr b="0" i="0" lang="en-US" sz="600" u="none" cap="none" strike="noStrike">
                <a:solidFill>
                  <a:srgbClr val="000000"/>
                </a:solidFill>
                <a:latin typeface="Courier New"/>
                <a:ea typeface="Courier New"/>
                <a:cs typeface="Courier New"/>
                <a:sym typeface="Courier New"/>
              </a:rPr>
              <a:t>onOptionsItemSelected(MenuItem item) {</a:t>
            </a:r>
            <a:br>
              <a:rPr b="0" i="0" lang="en-US" sz="600" u="none" cap="none" strike="noStrike">
                <a:solidFill>
                  <a:srgbClr val="000000"/>
                </a:solidFill>
                <a:latin typeface="Courier New"/>
                <a:ea typeface="Courier New"/>
                <a:cs typeface="Courier New"/>
                <a:sym typeface="Courier New"/>
              </a:rPr>
            </a:br>
            <a:r>
              <a:rPr b="0" i="0" lang="en-US" sz="600" u="none" cap="none" strike="noStrike">
                <a:solidFill>
                  <a:srgbClr val="000000"/>
                </a:solidFill>
                <a:latin typeface="Courier New"/>
                <a:ea typeface="Courier New"/>
                <a:cs typeface="Courier New"/>
                <a:sym typeface="Courier New"/>
              </a:rPr>
              <a:t>    </a:t>
            </a:r>
            <a:r>
              <a:rPr b="1" i="0" lang="en-US" sz="600" u="none" cap="none" strike="noStrike">
                <a:solidFill>
                  <a:srgbClr val="000080"/>
                </a:solidFill>
                <a:latin typeface="Courier New"/>
                <a:ea typeface="Courier New"/>
                <a:cs typeface="Courier New"/>
                <a:sym typeface="Courier New"/>
              </a:rPr>
              <a:t>if </a:t>
            </a:r>
            <a:r>
              <a:rPr b="0" i="0" lang="en-US" sz="600" u="none" cap="none" strike="noStrike">
                <a:solidFill>
                  <a:srgbClr val="000000"/>
                </a:solidFill>
                <a:latin typeface="Courier New"/>
                <a:ea typeface="Courier New"/>
                <a:cs typeface="Courier New"/>
                <a:sym typeface="Courier New"/>
              </a:rPr>
              <a:t>(item.getItemId()==R.id.</a:t>
            </a:r>
            <a:r>
              <a:rPr b="1" i="1" lang="en-US" sz="600" u="none" cap="none" strike="noStrike">
                <a:solidFill>
                  <a:srgbClr val="660E7A"/>
                </a:solidFill>
                <a:latin typeface="Courier New"/>
                <a:ea typeface="Courier New"/>
                <a:cs typeface="Courier New"/>
                <a:sym typeface="Courier New"/>
              </a:rPr>
              <a:t>menu1</a:t>
            </a:r>
            <a:r>
              <a:rPr b="0" i="0" lang="en-US" sz="600" u="none" cap="none" strike="noStrike">
                <a:solidFill>
                  <a:srgbClr val="000000"/>
                </a:solidFill>
                <a:latin typeface="Courier New"/>
                <a:ea typeface="Courier New"/>
                <a:cs typeface="Courier New"/>
                <a:sym typeface="Courier New"/>
              </a:rPr>
              <a:t>){</a:t>
            </a:r>
            <a:br>
              <a:rPr b="0" i="0" lang="en-US" sz="600" u="none" cap="none" strike="noStrike">
                <a:solidFill>
                  <a:srgbClr val="000000"/>
                </a:solidFill>
                <a:latin typeface="Courier New"/>
                <a:ea typeface="Courier New"/>
                <a:cs typeface="Courier New"/>
                <a:sym typeface="Courier New"/>
              </a:rPr>
            </a:br>
            <a:r>
              <a:rPr b="0" i="0" lang="en-US" sz="600" u="none" cap="none" strike="noStrike">
                <a:solidFill>
                  <a:srgbClr val="000000"/>
                </a:solidFill>
                <a:latin typeface="Courier New"/>
                <a:ea typeface="Courier New"/>
                <a:cs typeface="Courier New"/>
                <a:sym typeface="Courier New"/>
              </a:rPr>
              <a:t>        startActivity(</a:t>
            </a:r>
            <a:r>
              <a:rPr b="1" i="0" lang="en-US" sz="600" u="none" cap="none" strike="noStrike">
                <a:solidFill>
                  <a:srgbClr val="000080"/>
                </a:solidFill>
                <a:latin typeface="Courier New"/>
                <a:ea typeface="Courier New"/>
                <a:cs typeface="Courier New"/>
                <a:sym typeface="Courier New"/>
              </a:rPr>
              <a:t>new </a:t>
            </a:r>
            <a:r>
              <a:rPr b="0" i="0" lang="en-US" sz="600" u="none" cap="none" strike="noStrike">
                <a:solidFill>
                  <a:srgbClr val="000000"/>
                </a:solidFill>
                <a:latin typeface="Courier New"/>
                <a:ea typeface="Courier New"/>
                <a:cs typeface="Courier New"/>
                <a:sym typeface="Courier New"/>
              </a:rPr>
              <a:t>Intent(</a:t>
            </a:r>
            <a:r>
              <a:rPr b="1" i="0" lang="en-US" sz="600" u="none" cap="none" strike="noStrike">
                <a:solidFill>
                  <a:srgbClr val="000080"/>
                </a:solidFill>
                <a:latin typeface="Courier New"/>
                <a:ea typeface="Courier New"/>
                <a:cs typeface="Courier New"/>
                <a:sym typeface="Courier New"/>
              </a:rPr>
              <a:t>this</a:t>
            </a:r>
            <a:r>
              <a:rPr b="0" i="0" lang="en-US" sz="600" u="none" cap="none" strike="noStrike">
                <a:solidFill>
                  <a:srgbClr val="000000"/>
                </a:solidFill>
                <a:latin typeface="Courier New"/>
                <a:ea typeface="Courier New"/>
                <a:cs typeface="Courier New"/>
                <a:sym typeface="Courier New"/>
              </a:rPr>
              <a:t>, Menu1.</a:t>
            </a:r>
            <a:r>
              <a:rPr b="1" i="0" lang="en-US" sz="600" u="none" cap="none" strike="noStrike">
                <a:solidFill>
                  <a:srgbClr val="000080"/>
                </a:solidFill>
                <a:latin typeface="Courier New"/>
                <a:ea typeface="Courier New"/>
                <a:cs typeface="Courier New"/>
                <a:sym typeface="Courier New"/>
              </a:rPr>
              <a:t>class</a:t>
            </a:r>
            <a:r>
              <a:rPr b="0" i="0" lang="en-US" sz="600" u="none" cap="none" strike="noStrike">
                <a:solidFill>
                  <a:srgbClr val="000000"/>
                </a:solidFill>
                <a:latin typeface="Courier New"/>
                <a:ea typeface="Courier New"/>
                <a:cs typeface="Courier New"/>
                <a:sym typeface="Courier New"/>
              </a:rPr>
              <a:t>));</a:t>
            </a:r>
            <a:br>
              <a:rPr b="0" i="0" lang="en-US" sz="600" u="none" cap="none" strike="noStrike">
                <a:solidFill>
                  <a:srgbClr val="000000"/>
                </a:solidFill>
                <a:latin typeface="Courier New"/>
                <a:ea typeface="Courier New"/>
                <a:cs typeface="Courier New"/>
                <a:sym typeface="Courier New"/>
              </a:rPr>
            </a:br>
            <a:r>
              <a:rPr b="0" i="0" lang="en-US" sz="600" u="none" cap="none" strike="noStrike">
                <a:solidFill>
                  <a:srgbClr val="000000"/>
                </a:solidFill>
                <a:latin typeface="Courier New"/>
                <a:ea typeface="Courier New"/>
                <a:cs typeface="Courier New"/>
                <a:sym typeface="Courier New"/>
              </a:rPr>
              <a:t>    } </a:t>
            </a:r>
            <a:r>
              <a:rPr b="1" i="0" lang="en-US" sz="600" u="none" cap="none" strike="noStrike">
                <a:solidFill>
                  <a:srgbClr val="000080"/>
                </a:solidFill>
                <a:latin typeface="Courier New"/>
                <a:ea typeface="Courier New"/>
                <a:cs typeface="Courier New"/>
                <a:sym typeface="Courier New"/>
              </a:rPr>
              <a:t>else if </a:t>
            </a:r>
            <a:r>
              <a:rPr b="0" i="0" lang="en-US" sz="600" u="none" cap="none" strike="noStrike">
                <a:solidFill>
                  <a:srgbClr val="000000"/>
                </a:solidFill>
                <a:latin typeface="Courier New"/>
                <a:ea typeface="Courier New"/>
                <a:cs typeface="Courier New"/>
                <a:sym typeface="Courier New"/>
              </a:rPr>
              <a:t>(item.getItemId() == R.id.</a:t>
            </a:r>
            <a:r>
              <a:rPr b="1" i="1" lang="en-US" sz="600" u="none" cap="none" strike="noStrike">
                <a:solidFill>
                  <a:srgbClr val="660E7A"/>
                </a:solidFill>
                <a:latin typeface="Courier New"/>
                <a:ea typeface="Courier New"/>
                <a:cs typeface="Courier New"/>
                <a:sym typeface="Courier New"/>
              </a:rPr>
              <a:t>menu2</a:t>
            </a:r>
            <a:r>
              <a:rPr b="0" i="0" lang="en-US" sz="600" u="none" cap="none" strike="noStrike">
                <a:solidFill>
                  <a:srgbClr val="000000"/>
                </a:solidFill>
                <a:latin typeface="Courier New"/>
                <a:ea typeface="Courier New"/>
                <a:cs typeface="Courier New"/>
                <a:sym typeface="Courier New"/>
              </a:rPr>
              <a:t>) {</a:t>
            </a:r>
            <a:br>
              <a:rPr b="0" i="0" lang="en-US" sz="600" u="none" cap="none" strike="noStrike">
                <a:solidFill>
                  <a:srgbClr val="000000"/>
                </a:solidFill>
                <a:latin typeface="Courier New"/>
                <a:ea typeface="Courier New"/>
                <a:cs typeface="Courier New"/>
                <a:sym typeface="Courier New"/>
              </a:rPr>
            </a:br>
            <a:r>
              <a:rPr b="0" i="0" lang="en-US" sz="600" u="none" cap="none" strike="noStrike">
                <a:solidFill>
                  <a:srgbClr val="000000"/>
                </a:solidFill>
                <a:latin typeface="Courier New"/>
                <a:ea typeface="Courier New"/>
                <a:cs typeface="Courier New"/>
                <a:sym typeface="Courier New"/>
              </a:rPr>
              <a:t>        startActivity(</a:t>
            </a:r>
            <a:r>
              <a:rPr b="1" i="0" lang="en-US" sz="600" u="none" cap="none" strike="noStrike">
                <a:solidFill>
                  <a:srgbClr val="000080"/>
                </a:solidFill>
                <a:latin typeface="Courier New"/>
                <a:ea typeface="Courier New"/>
                <a:cs typeface="Courier New"/>
                <a:sym typeface="Courier New"/>
              </a:rPr>
              <a:t>new </a:t>
            </a:r>
            <a:r>
              <a:rPr b="0" i="0" lang="en-US" sz="600" u="none" cap="none" strike="noStrike">
                <a:solidFill>
                  <a:srgbClr val="000000"/>
                </a:solidFill>
                <a:latin typeface="Courier New"/>
                <a:ea typeface="Courier New"/>
                <a:cs typeface="Courier New"/>
                <a:sym typeface="Courier New"/>
              </a:rPr>
              <a:t>Intent(</a:t>
            </a:r>
            <a:r>
              <a:rPr b="1" i="0" lang="en-US" sz="600" u="none" cap="none" strike="noStrike">
                <a:solidFill>
                  <a:srgbClr val="000080"/>
                </a:solidFill>
                <a:latin typeface="Courier New"/>
                <a:ea typeface="Courier New"/>
                <a:cs typeface="Courier New"/>
                <a:sym typeface="Courier New"/>
              </a:rPr>
              <a:t>this</a:t>
            </a:r>
            <a:r>
              <a:rPr b="0" i="0" lang="en-US" sz="600" u="none" cap="none" strike="noStrike">
                <a:solidFill>
                  <a:srgbClr val="000000"/>
                </a:solidFill>
                <a:latin typeface="Courier New"/>
                <a:ea typeface="Courier New"/>
                <a:cs typeface="Courier New"/>
                <a:sym typeface="Courier New"/>
              </a:rPr>
              <a:t>, Menu2.</a:t>
            </a:r>
            <a:r>
              <a:rPr b="1" i="0" lang="en-US" sz="600" u="none" cap="none" strike="noStrike">
                <a:solidFill>
                  <a:srgbClr val="000080"/>
                </a:solidFill>
                <a:latin typeface="Courier New"/>
                <a:ea typeface="Courier New"/>
                <a:cs typeface="Courier New"/>
                <a:sym typeface="Courier New"/>
              </a:rPr>
              <a:t>class</a:t>
            </a:r>
            <a:r>
              <a:rPr b="0" i="0" lang="en-US" sz="600" u="none" cap="none" strike="noStrike">
                <a:solidFill>
                  <a:srgbClr val="000000"/>
                </a:solidFill>
                <a:latin typeface="Courier New"/>
                <a:ea typeface="Courier New"/>
                <a:cs typeface="Courier New"/>
                <a:sym typeface="Courier New"/>
              </a:rPr>
              <a:t>));</a:t>
            </a:r>
            <a:br>
              <a:rPr b="0" i="0" lang="en-US" sz="600" u="none" cap="none" strike="noStrike">
                <a:solidFill>
                  <a:srgbClr val="000000"/>
                </a:solidFill>
                <a:latin typeface="Courier New"/>
                <a:ea typeface="Courier New"/>
                <a:cs typeface="Courier New"/>
                <a:sym typeface="Courier New"/>
              </a:rPr>
            </a:br>
            <a:r>
              <a:rPr b="0" i="0" lang="en-US" sz="600" u="none" cap="none" strike="noStrike">
                <a:solidFill>
                  <a:srgbClr val="000000"/>
                </a:solidFill>
                <a:latin typeface="Courier New"/>
                <a:ea typeface="Courier New"/>
                <a:cs typeface="Courier New"/>
                <a:sym typeface="Courier New"/>
              </a:rPr>
              <a:t>    } </a:t>
            </a:r>
            <a:r>
              <a:rPr b="1" i="0" lang="en-US" sz="600" u="none" cap="none" strike="noStrike">
                <a:solidFill>
                  <a:srgbClr val="000080"/>
                </a:solidFill>
                <a:latin typeface="Courier New"/>
                <a:ea typeface="Courier New"/>
                <a:cs typeface="Courier New"/>
                <a:sym typeface="Courier New"/>
              </a:rPr>
              <a:t>else if </a:t>
            </a:r>
            <a:r>
              <a:rPr b="0" i="0" lang="en-US" sz="600" u="none" cap="none" strike="noStrike">
                <a:solidFill>
                  <a:srgbClr val="000000"/>
                </a:solidFill>
                <a:latin typeface="Courier New"/>
                <a:ea typeface="Courier New"/>
                <a:cs typeface="Courier New"/>
                <a:sym typeface="Courier New"/>
              </a:rPr>
              <a:t>(item.getItemId() == R.id.</a:t>
            </a:r>
            <a:r>
              <a:rPr b="1" i="1" lang="en-US" sz="600" u="none" cap="none" strike="noStrike">
                <a:solidFill>
                  <a:srgbClr val="660E7A"/>
                </a:solidFill>
                <a:latin typeface="Courier New"/>
                <a:ea typeface="Courier New"/>
                <a:cs typeface="Courier New"/>
                <a:sym typeface="Courier New"/>
              </a:rPr>
              <a:t>menu3</a:t>
            </a:r>
            <a:r>
              <a:rPr b="0" i="0" lang="en-US" sz="600" u="none" cap="none" strike="noStrike">
                <a:solidFill>
                  <a:srgbClr val="000000"/>
                </a:solidFill>
                <a:latin typeface="Courier New"/>
                <a:ea typeface="Courier New"/>
                <a:cs typeface="Courier New"/>
                <a:sym typeface="Courier New"/>
              </a:rPr>
              <a:t>) {</a:t>
            </a:r>
            <a:br>
              <a:rPr b="0" i="0" lang="en-US" sz="600" u="none" cap="none" strike="noStrike">
                <a:solidFill>
                  <a:srgbClr val="000000"/>
                </a:solidFill>
                <a:latin typeface="Courier New"/>
                <a:ea typeface="Courier New"/>
                <a:cs typeface="Courier New"/>
                <a:sym typeface="Courier New"/>
              </a:rPr>
            </a:br>
            <a:r>
              <a:rPr b="0" i="0" lang="en-US" sz="600" u="none" cap="none" strike="noStrike">
                <a:solidFill>
                  <a:srgbClr val="000000"/>
                </a:solidFill>
                <a:latin typeface="Courier New"/>
                <a:ea typeface="Courier New"/>
                <a:cs typeface="Courier New"/>
                <a:sym typeface="Courier New"/>
              </a:rPr>
              <a:t>        startActivity(</a:t>
            </a:r>
            <a:r>
              <a:rPr b="1" i="0" lang="en-US" sz="600" u="none" cap="none" strike="noStrike">
                <a:solidFill>
                  <a:srgbClr val="000080"/>
                </a:solidFill>
                <a:latin typeface="Courier New"/>
                <a:ea typeface="Courier New"/>
                <a:cs typeface="Courier New"/>
                <a:sym typeface="Courier New"/>
              </a:rPr>
              <a:t>new </a:t>
            </a:r>
            <a:r>
              <a:rPr b="0" i="0" lang="en-US" sz="600" u="none" cap="none" strike="noStrike">
                <a:solidFill>
                  <a:srgbClr val="000000"/>
                </a:solidFill>
                <a:latin typeface="Courier New"/>
                <a:ea typeface="Courier New"/>
                <a:cs typeface="Courier New"/>
                <a:sym typeface="Courier New"/>
              </a:rPr>
              <a:t>Intent(</a:t>
            </a:r>
            <a:r>
              <a:rPr b="1" i="0" lang="en-US" sz="600" u="none" cap="none" strike="noStrike">
                <a:solidFill>
                  <a:srgbClr val="000080"/>
                </a:solidFill>
                <a:latin typeface="Courier New"/>
                <a:ea typeface="Courier New"/>
                <a:cs typeface="Courier New"/>
                <a:sym typeface="Courier New"/>
              </a:rPr>
              <a:t>this</a:t>
            </a:r>
            <a:r>
              <a:rPr b="0" i="0" lang="en-US" sz="600" u="none" cap="none" strike="noStrike">
                <a:solidFill>
                  <a:srgbClr val="000000"/>
                </a:solidFill>
                <a:latin typeface="Courier New"/>
                <a:ea typeface="Courier New"/>
                <a:cs typeface="Courier New"/>
                <a:sym typeface="Courier New"/>
              </a:rPr>
              <a:t>, Menu3.</a:t>
            </a:r>
            <a:r>
              <a:rPr b="1" i="0" lang="en-US" sz="600" u="none" cap="none" strike="noStrike">
                <a:solidFill>
                  <a:srgbClr val="000080"/>
                </a:solidFill>
                <a:latin typeface="Courier New"/>
                <a:ea typeface="Courier New"/>
                <a:cs typeface="Courier New"/>
                <a:sym typeface="Courier New"/>
              </a:rPr>
              <a:t>class</a:t>
            </a:r>
            <a:r>
              <a:rPr b="0" i="0" lang="en-US" sz="600" u="none" cap="none" strike="noStrike">
                <a:solidFill>
                  <a:srgbClr val="000000"/>
                </a:solidFill>
                <a:latin typeface="Courier New"/>
                <a:ea typeface="Courier New"/>
                <a:cs typeface="Courier New"/>
                <a:sym typeface="Courier New"/>
              </a:rPr>
              <a:t>));</a:t>
            </a:r>
            <a:br>
              <a:rPr b="0" i="0" lang="en-US" sz="600" u="none" cap="none" strike="noStrike">
                <a:solidFill>
                  <a:srgbClr val="000000"/>
                </a:solidFill>
                <a:latin typeface="Courier New"/>
                <a:ea typeface="Courier New"/>
                <a:cs typeface="Courier New"/>
                <a:sym typeface="Courier New"/>
              </a:rPr>
            </a:br>
            <a:r>
              <a:rPr b="0" i="0" lang="en-US" sz="600" u="none" cap="none" strike="noStrike">
                <a:solidFill>
                  <a:srgbClr val="000000"/>
                </a:solidFill>
                <a:latin typeface="Courier New"/>
                <a:ea typeface="Courier New"/>
                <a:cs typeface="Courier New"/>
                <a:sym typeface="Courier New"/>
              </a:rPr>
              <a:t>    }</a:t>
            </a:r>
            <a:br>
              <a:rPr b="0" i="0" lang="en-US" sz="800" u="none" cap="none" strike="noStrike">
                <a:solidFill>
                  <a:srgbClr val="000000"/>
                </a:solidFill>
                <a:latin typeface="Courier New"/>
                <a:ea typeface="Courier New"/>
                <a:cs typeface="Courier New"/>
                <a:sym typeface="Courier New"/>
              </a:rPr>
            </a:br>
            <a:br>
              <a:rPr b="0" i="0" lang="en-US" sz="800" u="none" cap="none" strike="noStrike">
                <a:solidFill>
                  <a:srgbClr val="000000"/>
                </a:solidFill>
                <a:latin typeface="Courier New"/>
                <a:ea typeface="Courier New"/>
                <a:cs typeface="Courier New"/>
                <a:sym typeface="Courier New"/>
              </a:rPr>
            </a:br>
            <a:r>
              <a:rPr b="0" i="0" lang="en-US" sz="800" u="none" cap="none" strike="noStrike">
                <a:solidFill>
                  <a:srgbClr val="000000"/>
                </a:solidFill>
                <a:latin typeface="Courier New"/>
                <a:ea typeface="Courier New"/>
                <a:cs typeface="Courier New"/>
                <a:sym typeface="Courier New"/>
              </a:rPr>
              <a:t>    </a:t>
            </a:r>
            <a:r>
              <a:rPr b="1" i="0" lang="en-US" sz="800" u="none" cap="none" strike="noStrike">
                <a:solidFill>
                  <a:srgbClr val="000080"/>
                </a:solidFill>
                <a:latin typeface="Courier New"/>
                <a:ea typeface="Courier New"/>
                <a:cs typeface="Courier New"/>
                <a:sym typeface="Courier New"/>
              </a:rPr>
              <a:t>return true</a:t>
            </a:r>
            <a:r>
              <a:rPr b="0" i="0" lang="en-US" sz="800" u="none" cap="none" strike="noStrike">
                <a:solidFill>
                  <a:srgbClr val="000000"/>
                </a:solidFill>
                <a:latin typeface="Courier New"/>
                <a:ea typeface="Courier New"/>
                <a:cs typeface="Courier New"/>
                <a:sym typeface="Courier New"/>
              </a:rPr>
              <a:t>;</a:t>
            </a:r>
            <a:br>
              <a:rPr b="0" i="0" lang="en-US" sz="900" u="none" cap="none" strike="noStrike">
                <a:solidFill>
                  <a:srgbClr val="000000"/>
                </a:solidFill>
                <a:latin typeface="Courier New"/>
                <a:ea typeface="Courier New"/>
                <a:cs typeface="Courier New"/>
                <a:sym typeface="Courier New"/>
              </a:rPr>
            </a:br>
            <a:r>
              <a:rPr b="0" i="0" lang="en-US" sz="900" u="none" cap="none" strike="noStrike">
                <a:solidFill>
                  <a:srgbClr val="000000"/>
                </a:solidFill>
                <a:latin typeface="Courier New"/>
                <a:ea typeface="Courier New"/>
                <a:cs typeface="Courier New"/>
                <a:sym typeface="Courier New"/>
              </a:rPr>
              <a:t>}</a:t>
            </a:r>
            <a:endParaRPr b="0" i="0" sz="1800" u="none" cap="none" strike="noStrike">
              <a:solidFill>
                <a:schemeClr val="dk1"/>
              </a:solidFill>
              <a:latin typeface="Arial"/>
              <a:ea typeface="Arial"/>
              <a:cs typeface="Arial"/>
              <a:sym typeface="Arial"/>
            </a:endParaRPr>
          </a:p>
        </p:txBody>
      </p:sp>
      <p:sp>
        <p:nvSpPr>
          <p:cNvPr id="824" name="Google Shape;824;p53"/>
          <p:cNvSpPr/>
          <p:nvPr/>
        </p:nvSpPr>
        <p:spPr>
          <a:xfrm>
            <a:off x="781396" y="2037136"/>
            <a:ext cx="858939" cy="155879"/>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cxnSp>
        <p:nvCxnSpPr>
          <p:cNvPr id="825" name="Google Shape;825;p53"/>
          <p:cNvCxnSpPr/>
          <p:nvPr/>
        </p:nvCxnSpPr>
        <p:spPr>
          <a:xfrm flipH="1" rot="10800000">
            <a:off x="5245331" y="2970213"/>
            <a:ext cx="415070" cy="218833"/>
          </a:xfrm>
          <a:prstGeom prst="straightConnector1">
            <a:avLst/>
          </a:prstGeom>
          <a:noFill/>
          <a:ln cap="flat" cmpd="sng" w="38100">
            <a:solidFill>
              <a:srgbClr val="FF0000"/>
            </a:solidFill>
            <a:prstDash val="solid"/>
            <a:round/>
            <a:headEnd len="sm" w="sm" type="none"/>
            <a:tailEnd len="med" w="med" type="triangle"/>
          </a:ln>
        </p:spPr>
      </p:cxnSp>
      <p:cxnSp>
        <p:nvCxnSpPr>
          <p:cNvPr id="826" name="Google Shape;826;p53"/>
          <p:cNvCxnSpPr>
            <a:stCxn id="824" idx="3"/>
          </p:cNvCxnSpPr>
          <p:nvPr/>
        </p:nvCxnSpPr>
        <p:spPr>
          <a:xfrm flipH="1" rot="10800000">
            <a:off x="1640335" y="1650076"/>
            <a:ext cx="1402200" cy="465000"/>
          </a:xfrm>
          <a:prstGeom prst="straightConnector1">
            <a:avLst/>
          </a:prstGeom>
          <a:noFill/>
          <a:ln cap="flat" cmpd="sng" w="38100">
            <a:solidFill>
              <a:srgbClr val="FF0000"/>
            </a:solidFill>
            <a:prstDash val="solid"/>
            <a:round/>
            <a:headEnd len="sm" w="sm" type="none"/>
            <a:tailEnd len="med" w="med" type="triangle"/>
          </a:ln>
        </p:spPr>
      </p:cxnSp>
      <p:sp>
        <p:nvSpPr>
          <p:cNvPr id="827" name="Google Shape;827;p53"/>
          <p:cNvSpPr/>
          <p:nvPr/>
        </p:nvSpPr>
        <p:spPr>
          <a:xfrm>
            <a:off x="3042458" y="1487979"/>
            <a:ext cx="723207" cy="183466"/>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828" name="Google Shape;828;p53"/>
          <p:cNvSpPr/>
          <p:nvPr/>
        </p:nvSpPr>
        <p:spPr>
          <a:xfrm>
            <a:off x="2160563" y="3189045"/>
            <a:ext cx="3167895" cy="132884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829" name="Google Shape;829;p53"/>
          <p:cNvSpPr/>
          <p:nvPr/>
        </p:nvSpPr>
        <p:spPr>
          <a:xfrm>
            <a:off x="5452866" y="3210087"/>
            <a:ext cx="3668104" cy="1328840"/>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OptionItemSelected</a:t>
            </a:r>
            <a:r>
              <a:rPr b="0" i="0" lang="en-US" sz="800" u="none" cap="none" strike="noStrike">
                <a:solidFill>
                  <a:schemeClr val="lt1"/>
                </a:solidFill>
                <a:latin typeface="Arial"/>
                <a:ea typeface="Arial"/>
                <a:cs typeface="Arial"/>
                <a:sym typeface="Arial"/>
              </a:rPr>
              <a:t> Berfungsi untuk memberi perintah ke menuoption yang telah dibuat</a:t>
            </a:r>
            <a:endParaRPr b="0" i="0" sz="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getItemId </a:t>
            </a:r>
            <a:r>
              <a:rPr b="0" i="0" lang="en-US" sz="800" u="none" cap="none" strike="noStrike">
                <a:solidFill>
                  <a:schemeClr val="lt1"/>
                </a:solidFill>
                <a:latin typeface="Arial"/>
                <a:ea typeface="Arial"/>
                <a:cs typeface="Arial"/>
                <a:sym typeface="Arial"/>
              </a:rPr>
              <a:t>berfungsi untuk mendapatkan </a:t>
            </a:r>
            <a:r>
              <a:rPr b="1" i="0" lang="en-US" sz="800" u="none" cap="none" strike="noStrike">
                <a:solidFill>
                  <a:schemeClr val="lt1"/>
                </a:solidFill>
                <a:latin typeface="Arial"/>
                <a:ea typeface="Arial"/>
                <a:cs typeface="Arial"/>
                <a:sym typeface="Arial"/>
              </a:rPr>
              <a:t>id </a:t>
            </a:r>
            <a:r>
              <a:rPr b="0" i="0" lang="en-US" sz="800" u="none" cap="none" strike="noStrike">
                <a:solidFill>
                  <a:schemeClr val="lt1"/>
                </a:solidFill>
                <a:latin typeface="Arial"/>
                <a:ea typeface="Arial"/>
                <a:cs typeface="Arial"/>
                <a:sym typeface="Arial"/>
              </a:rPr>
              <a:t>dari </a:t>
            </a:r>
            <a:r>
              <a:rPr b="1" i="0" lang="en-US" sz="800" u="none" cap="none" strike="noStrike">
                <a:solidFill>
                  <a:schemeClr val="lt1"/>
                </a:solidFill>
                <a:latin typeface="Arial"/>
                <a:ea typeface="Arial"/>
                <a:cs typeface="Arial"/>
                <a:sym typeface="Arial"/>
              </a:rPr>
              <a:t>menu item </a:t>
            </a:r>
            <a:r>
              <a:rPr b="0" i="0" lang="en-US" sz="800" u="none" cap="none" strike="noStrike">
                <a:solidFill>
                  <a:schemeClr val="lt1"/>
                </a:solidFill>
                <a:latin typeface="Arial"/>
                <a:ea typeface="Arial"/>
                <a:cs typeface="Arial"/>
                <a:sym typeface="Arial"/>
              </a:rPr>
              <a:t>yang dibuat pada </a:t>
            </a:r>
            <a:r>
              <a:rPr b="1" i="0" lang="en-US" sz="800" u="none" cap="none" strike="noStrike">
                <a:solidFill>
                  <a:schemeClr val="lt1"/>
                </a:solidFill>
                <a:latin typeface="Arial"/>
                <a:ea typeface="Arial"/>
                <a:cs typeface="Arial"/>
                <a:sym typeface="Arial"/>
              </a:rPr>
              <a:t>optionmenu.xml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Intent </a:t>
            </a:r>
            <a:r>
              <a:rPr b="0" i="0" lang="en-US" sz="800" u="none" cap="none" strike="noStrike">
                <a:solidFill>
                  <a:schemeClr val="lt1"/>
                </a:solidFill>
                <a:latin typeface="Arial"/>
                <a:ea typeface="Arial"/>
                <a:cs typeface="Arial"/>
                <a:sym typeface="Arial"/>
              </a:rPr>
              <a:t>untuk menuju ke activity dari class yang akan ditampilkan</a:t>
            </a:r>
            <a:endParaRPr b="0" i="0" sz="800" u="none" cap="none" strike="noStrike">
              <a:solidFill>
                <a:schemeClr val="lt1"/>
              </a:solidFill>
              <a:latin typeface="Arial"/>
              <a:ea typeface="Arial"/>
              <a:cs typeface="Arial"/>
              <a:sym typeface="Arial"/>
            </a:endParaRPr>
          </a:p>
        </p:txBody>
      </p:sp>
      <p:sp>
        <p:nvSpPr>
          <p:cNvPr id="830" name="Google Shape;830;p53"/>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5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36" name="Google Shape;836;p54"/>
          <p:cNvSpPr/>
          <p:nvPr/>
        </p:nvSpPr>
        <p:spPr>
          <a:xfrm>
            <a:off x="365049" y="342550"/>
            <a:ext cx="6191539"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43A62"/>
                </a:solidFill>
                <a:latin typeface="Arial"/>
                <a:ea typeface="Arial"/>
                <a:cs typeface="Arial"/>
                <a:sym typeface="Arial"/>
              </a:rPr>
              <a:t>Memberi Perintah atau Aksi Pada Tombol dan Menu</a:t>
            </a:r>
            <a:endParaRPr b="0" i="0" sz="1800" u="none" cap="none" strike="noStrike">
              <a:solidFill>
                <a:srgbClr val="243A62"/>
              </a:solidFill>
              <a:latin typeface="Arial"/>
              <a:ea typeface="Arial"/>
              <a:cs typeface="Arial"/>
              <a:sym typeface="Arial"/>
            </a:endParaRPr>
          </a:p>
        </p:txBody>
      </p:sp>
      <p:sp>
        <p:nvSpPr>
          <p:cNvPr id="837" name="Google Shape;837;p54"/>
          <p:cNvSpPr txBox="1"/>
          <p:nvPr/>
        </p:nvSpPr>
        <p:spPr>
          <a:xfrm>
            <a:off x="365049" y="922491"/>
            <a:ext cx="10873208" cy="62899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2060"/>
              </a:buClr>
              <a:buSzPts val="1800"/>
              <a:buFont typeface="Noto Sans Symbols"/>
              <a:buNone/>
            </a:pPr>
            <a:r>
              <a:rPr b="0" i="0" lang="en-US" sz="1800" u="none" cap="none" strike="noStrike">
                <a:solidFill>
                  <a:schemeClr val="dk1"/>
                </a:solidFill>
                <a:latin typeface="Arial"/>
                <a:ea typeface="Arial"/>
                <a:cs typeface="Arial"/>
                <a:sym typeface="Arial"/>
              </a:rPr>
              <a:t>Jalankan Program</a:t>
            </a:r>
            <a:endParaRPr b="0" i="0" sz="1400" u="none" cap="none" strike="noStrike">
              <a:solidFill>
                <a:srgbClr val="000000"/>
              </a:solidFill>
              <a:latin typeface="Arial"/>
              <a:ea typeface="Arial"/>
              <a:cs typeface="Arial"/>
              <a:sym typeface="Arial"/>
            </a:endParaRPr>
          </a:p>
        </p:txBody>
      </p:sp>
      <p:pic>
        <p:nvPicPr>
          <p:cNvPr id="838" name="Google Shape;838;p54"/>
          <p:cNvPicPr preferRelativeResize="0"/>
          <p:nvPr/>
        </p:nvPicPr>
        <p:blipFill rotWithShape="1">
          <a:blip r:embed="rId3">
            <a:alphaModFix/>
          </a:blip>
          <a:srcRect b="0" l="0" r="0" t="0"/>
          <a:stretch/>
        </p:blipFill>
        <p:spPr>
          <a:xfrm>
            <a:off x="928574" y="1271850"/>
            <a:ext cx="2268050" cy="3455249"/>
          </a:xfrm>
          <a:prstGeom prst="rect">
            <a:avLst/>
          </a:prstGeom>
          <a:noFill/>
          <a:ln>
            <a:noFill/>
          </a:ln>
        </p:spPr>
      </p:pic>
      <p:pic>
        <p:nvPicPr>
          <p:cNvPr id="839" name="Google Shape;839;p54"/>
          <p:cNvPicPr preferRelativeResize="0"/>
          <p:nvPr/>
        </p:nvPicPr>
        <p:blipFill rotWithShape="1">
          <a:blip r:embed="rId4">
            <a:alphaModFix/>
          </a:blip>
          <a:srcRect b="0" l="0" r="0" t="0"/>
          <a:stretch/>
        </p:blipFill>
        <p:spPr>
          <a:xfrm>
            <a:off x="5885411" y="1195422"/>
            <a:ext cx="2436596" cy="3675745"/>
          </a:xfrm>
          <a:prstGeom prst="rect">
            <a:avLst/>
          </a:prstGeom>
          <a:noFill/>
          <a:ln>
            <a:noFill/>
          </a:ln>
        </p:spPr>
      </p:pic>
      <p:sp>
        <p:nvSpPr>
          <p:cNvPr id="840" name="Google Shape;840;p54"/>
          <p:cNvSpPr/>
          <p:nvPr/>
        </p:nvSpPr>
        <p:spPr>
          <a:xfrm>
            <a:off x="729849" y="1595571"/>
            <a:ext cx="1152128" cy="158824"/>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841" name="Google Shape;841;p54"/>
          <p:cNvCxnSpPr/>
          <p:nvPr/>
        </p:nvCxnSpPr>
        <p:spPr>
          <a:xfrm>
            <a:off x="1482966" y="1754473"/>
            <a:ext cx="2116449" cy="0"/>
          </a:xfrm>
          <a:prstGeom prst="straightConnector1">
            <a:avLst/>
          </a:prstGeom>
          <a:noFill/>
          <a:ln cap="flat" cmpd="sng" w="38100">
            <a:solidFill>
              <a:srgbClr val="FF0000"/>
            </a:solidFill>
            <a:prstDash val="solid"/>
            <a:round/>
            <a:headEnd len="sm" w="sm" type="none"/>
            <a:tailEnd len="med" w="med" type="triangle"/>
          </a:ln>
        </p:spPr>
      </p:cxnSp>
      <p:sp>
        <p:nvSpPr>
          <p:cNvPr id="842" name="Google Shape;842;p54"/>
          <p:cNvSpPr/>
          <p:nvPr/>
        </p:nvSpPr>
        <p:spPr>
          <a:xfrm>
            <a:off x="3599415" y="1404851"/>
            <a:ext cx="1712418" cy="687507"/>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Ketika option Menu1 di pilih maka layer akan berpindah ke activity Menu1</a:t>
            </a:r>
            <a:endParaRPr b="0" i="0" sz="1000" u="none" cap="none" strike="noStrike">
              <a:solidFill>
                <a:schemeClr val="lt1"/>
              </a:solidFill>
              <a:latin typeface="Arial"/>
              <a:ea typeface="Arial"/>
              <a:cs typeface="Arial"/>
              <a:sym typeface="Arial"/>
            </a:endParaRPr>
          </a:p>
        </p:txBody>
      </p:sp>
      <p:cxnSp>
        <p:nvCxnSpPr>
          <p:cNvPr id="843" name="Google Shape;843;p54"/>
          <p:cNvCxnSpPr/>
          <p:nvPr/>
        </p:nvCxnSpPr>
        <p:spPr>
          <a:xfrm>
            <a:off x="5360604" y="1733248"/>
            <a:ext cx="524807" cy="0"/>
          </a:xfrm>
          <a:prstGeom prst="straightConnector1">
            <a:avLst/>
          </a:prstGeom>
          <a:noFill/>
          <a:ln cap="flat" cmpd="sng" w="38100">
            <a:solidFill>
              <a:srgbClr val="FF0000"/>
            </a:solidFill>
            <a:prstDash val="solid"/>
            <a:round/>
            <a:headEnd len="sm" w="sm" type="none"/>
            <a:tailEnd len="med" w="med" type="triangle"/>
          </a:ln>
        </p:spPr>
      </p:cxnSp>
      <p:sp>
        <p:nvSpPr>
          <p:cNvPr id="844" name="Google Shape;844;p54"/>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5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50" name="Google Shape;850;p55"/>
          <p:cNvSpPr/>
          <p:nvPr/>
        </p:nvSpPr>
        <p:spPr>
          <a:xfrm>
            <a:off x="248890" y="285985"/>
            <a:ext cx="595640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43A62"/>
                </a:solidFill>
                <a:latin typeface="Arial"/>
                <a:ea typeface="Arial"/>
                <a:cs typeface="Arial"/>
                <a:sym typeface="Arial"/>
              </a:rPr>
              <a:t>Memberi Perintah atau Aksi Pada Tombol dan Menu</a:t>
            </a:r>
            <a:endParaRPr b="0" i="0" sz="1800" u="none" cap="none" strike="noStrike">
              <a:solidFill>
                <a:srgbClr val="243A62"/>
              </a:solidFill>
              <a:latin typeface="Arial"/>
              <a:ea typeface="Arial"/>
              <a:cs typeface="Arial"/>
              <a:sym typeface="Arial"/>
            </a:endParaRPr>
          </a:p>
        </p:txBody>
      </p:sp>
      <p:pic>
        <p:nvPicPr>
          <p:cNvPr id="851" name="Google Shape;851;p55"/>
          <p:cNvPicPr preferRelativeResize="0"/>
          <p:nvPr/>
        </p:nvPicPr>
        <p:blipFill rotWithShape="1">
          <a:blip r:embed="rId3">
            <a:alphaModFix/>
          </a:blip>
          <a:srcRect b="0" l="0" r="0" t="0"/>
          <a:stretch/>
        </p:blipFill>
        <p:spPr>
          <a:xfrm>
            <a:off x="0" y="780900"/>
            <a:ext cx="8090675" cy="4362599"/>
          </a:xfrm>
          <a:prstGeom prst="rect">
            <a:avLst/>
          </a:prstGeom>
          <a:noFill/>
          <a:ln>
            <a:noFill/>
          </a:ln>
        </p:spPr>
      </p:pic>
      <p:sp>
        <p:nvSpPr>
          <p:cNvPr id="852" name="Google Shape;852;p55"/>
          <p:cNvSpPr/>
          <p:nvPr/>
        </p:nvSpPr>
        <p:spPr>
          <a:xfrm>
            <a:off x="4743969" y="1022524"/>
            <a:ext cx="3719065" cy="817487"/>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000000"/>
                </a:solidFill>
                <a:latin typeface="Courier New"/>
                <a:ea typeface="Courier New"/>
                <a:cs typeface="Courier New"/>
                <a:sym typeface="Courier New"/>
              </a:rPr>
              <a:t>&lt;</a:t>
            </a:r>
            <a:r>
              <a:rPr b="1" i="0" lang="en-US" sz="700" u="none" cap="none" strike="noStrike">
                <a:solidFill>
                  <a:srgbClr val="000080"/>
                </a:solidFill>
                <a:latin typeface="Courier New"/>
                <a:ea typeface="Courier New"/>
                <a:cs typeface="Courier New"/>
                <a:sym typeface="Courier New"/>
              </a:rPr>
              <a:t>activity </a:t>
            </a:r>
            <a:r>
              <a:rPr b="1" i="0" lang="en-US" sz="700" u="none" cap="none" strike="noStrike">
                <a:solidFill>
                  <a:srgbClr val="660E7A"/>
                </a:solidFill>
                <a:latin typeface="Courier New"/>
                <a:ea typeface="Courier New"/>
                <a:cs typeface="Courier New"/>
                <a:sym typeface="Courier New"/>
              </a:rPr>
              <a:t>android</a:t>
            </a:r>
            <a:r>
              <a:rPr b="1" i="0" lang="en-US" sz="700" u="none" cap="none" strike="noStrike">
                <a:solidFill>
                  <a:srgbClr val="0000FF"/>
                </a:solidFill>
                <a:latin typeface="Courier New"/>
                <a:ea typeface="Courier New"/>
                <a:cs typeface="Courier New"/>
                <a:sym typeface="Courier New"/>
              </a:rPr>
              <a:t>:name=</a:t>
            </a:r>
            <a:r>
              <a:rPr b="1" i="0" lang="en-US" sz="700" u="none" cap="none" strike="noStrike">
                <a:solidFill>
                  <a:srgbClr val="008000"/>
                </a:solidFill>
                <a:latin typeface="Courier New"/>
                <a:ea typeface="Courier New"/>
                <a:cs typeface="Courier New"/>
                <a:sym typeface="Courier New"/>
              </a:rPr>
              <a:t>".Menu1" </a:t>
            </a:r>
            <a:r>
              <a:rPr b="1" i="0" lang="en-US" sz="700" u="none" cap="none" strike="noStrike">
                <a:solidFill>
                  <a:srgbClr val="660E7A"/>
                </a:solidFill>
                <a:latin typeface="Courier New"/>
                <a:ea typeface="Courier New"/>
                <a:cs typeface="Courier New"/>
                <a:sym typeface="Courier New"/>
              </a:rPr>
              <a:t>android</a:t>
            </a:r>
            <a:r>
              <a:rPr b="1" i="0" lang="en-US" sz="700" u="none" cap="none" strike="noStrike">
                <a:solidFill>
                  <a:srgbClr val="0000FF"/>
                </a:solidFill>
                <a:latin typeface="Courier New"/>
                <a:ea typeface="Courier New"/>
                <a:cs typeface="Courier New"/>
                <a:sym typeface="Courier New"/>
              </a:rPr>
              <a:t>:label=</a:t>
            </a:r>
            <a:r>
              <a:rPr b="1" i="0" lang="en-US" sz="700" u="none" cap="none" strike="noStrike">
                <a:solidFill>
                  <a:srgbClr val="008000"/>
                </a:solidFill>
                <a:latin typeface="Courier New"/>
                <a:ea typeface="Courier New"/>
                <a:cs typeface="Courier New"/>
                <a:sym typeface="Courier New"/>
              </a:rPr>
              <a:t>"Latihan Menu 1"</a:t>
            </a:r>
            <a:r>
              <a:rPr b="0" i="0" lang="en-US" sz="700" u="none" cap="none" strike="noStrike">
                <a:solidFill>
                  <a:srgbClr val="000000"/>
                </a:solidFill>
                <a:latin typeface="Courier New"/>
                <a:ea typeface="Courier New"/>
                <a:cs typeface="Courier New"/>
                <a:sym typeface="Courier New"/>
              </a:rPr>
              <a:t>/&gt;</a:t>
            </a:r>
            <a:br>
              <a:rPr b="0" i="0" lang="en-US" sz="700" u="none" cap="none" strike="noStrike">
                <a:solidFill>
                  <a:srgbClr val="000000"/>
                </a:solidFill>
                <a:latin typeface="Courier New"/>
                <a:ea typeface="Courier New"/>
                <a:cs typeface="Courier New"/>
                <a:sym typeface="Courier New"/>
              </a:rPr>
            </a:br>
            <a:r>
              <a:rPr b="0" i="0" lang="en-US" sz="700" u="none" cap="none" strike="noStrike">
                <a:solidFill>
                  <a:srgbClr val="000000"/>
                </a:solidFill>
                <a:latin typeface="Courier New"/>
                <a:ea typeface="Courier New"/>
                <a:cs typeface="Courier New"/>
                <a:sym typeface="Courier New"/>
              </a:rPr>
              <a:t>&lt;</a:t>
            </a:r>
            <a:r>
              <a:rPr b="1" i="0" lang="en-US" sz="700" u="none" cap="none" strike="noStrike">
                <a:solidFill>
                  <a:srgbClr val="000080"/>
                </a:solidFill>
                <a:latin typeface="Courier New"/>
                <a:ea typeface="Courier New"/>
                <a:cs typeface="Courier New"/>
                <a:sym typeface="Courier New"/>
              </a:rPr>
              <a:t>activity </a:t>
            </a:r>
            <a:r>
              <a:rPr b="1" i="0" lang="en-US" sz="700" u="none" cap="none" strike="noStrike">
                <a:solidFill>
                  <a:srgbClr val="660E7A"/>
                </a:solidFill>
                <a:latin typeface="Courier New"/>
                <a:ea typeface="Courier New"/>
                <a:cs typeface="Courier New"/>
                <a:sym typeface="Courier New"/>
              </a:rPr>
              <a:t>android</a:t>
            </a:r>
            <a:r>
              <a:rPr b="1" i="0" lang="en-US" sz="700" u="none" cap="none" strike="noStrike">
                <a:solidFill>
                  <a:srgbClr val="0000FF"/>
                </a:solidFill>
                <a:latin typeface="Courier New"/>
                <a:ea typeface="Courier New"/>
                <a:cs typeface="Courier New"/>
                <a:sym typeface="Courier New"/>
              </a:rPr>
              <a:t>:name=</a:t>
            </a:r>
            <a:r>
              <a:rPr b="1" i="0" lang="en-US" sz="700" u="none" cap="none" strike="noStrike">
                <a:solidFill>
                  <a:srgbClr val="008000"/>
                </a:solidFill>
                <a:latin typeface="Courier New"/>
                <a:ea typeface="Courier New"/>
                <a:cs typeface="Courier New"/>
                <a:sym typeface="Courier New"/>
              </a:rPr>
              <a:t>".Menu2" </a:t>
            </a:r>
            <a:r>
              <a:rPr b="1" i="0" lang="en-US" sz="700" u="none" cap="none" strike="noStrike">
                <a:solidFill>
                  <a:srgbClr val="660E7A"/>
                </a:solidFill>
                <a:latin typeface="Courier New"/>
                <a:ea typeface="Courier New"/>
                <a:cs typeface="Courier New"/>
                <a:sym typeface="Courier New"/>
              </a:rPr>
              <a:t>android</a:t>
            </a:r>
            <a:r>
              <a:rPr b="1" i="0" lang="en-US" sz="700" u="none" cap="none" strike="noStrike">
                <a:solidFill>
                  <a:srgbClr val="0000FF"/>
                </a:solidFill>
                <a:latin typeface="Courier New"/>
                <a:ea typeface="Courier New"/>
                <a:cs typeface="Courier New"/>
                <a:sym typeface="Courier New"/>
              </a:rPr>
              <a:t>:label=</a:t>
            </a:r>
            <a:r>
              <a:rPr b="1" i="0" lang="en-US" sz="700" u="none" cap="none" strike="noStrike">
                <a:solidFill>
                  <a:srgbClr val="008000"/>
                </a:solidFill>
                <a:latin typeface="Courier New"/>
                <a:ea typeface="Courier New"/>
                <a:cs typeface="Courier New"/>
                <a:sym typeface="Courier New"/>
              </a:rPr>
              <a:t>"Latihan Menu 2"</a:t>
            </a:r>
            <a:r>
              <a:rPr b="0" i="0" lang="en-US" sz="700" u="none" cap="none" strike="noStrike">
                <a:solidFill>
                  <a:srgbClr val="000000"/>
                </a:solidFill>
                <a:latin typeface="Courier New"/>
                <a:ea typeface="Courier New"/>
                <a:cs typeface="Courier New"/>
                <a:sym typeface="Courier New"/>
              </a:rPr>
              <a:t>/&gt;</a:t>
            </a:r>
            <a:br>
              <a:rPr b="0" i="0" lang="en-US" sz="700" u="none" cap="none" strike="noStrike">
                <a:solidFill>
                  <a:srgbClr val="000000"/>
                </a:solidFill>
                <a:latin typeface="Courier New"/>
                <a:ea typeface="Courier New"/>
                <a:cs typeface="Courier New"/>
                <a:sym typeface="Courier New"/>
              </a:rPr>
            </a:br>
            <a:r>
              <a:rPr b="0" i="0" lang="en-US" sz="700" u="none" cap="none" strike="noStrike">
                <a:solidFill>
                  <a:srgbClr val="000000"/>
                </a:solidFill>
                <a:latin typeface="Courier New"/>
                <a:ea typeface="Courier New"/>
                <a:cs typeface="Courier New"/>
                <a:sym typeface="Courier New"/>
              </a:rPr>
              <a:t>&lt;</a:t>
            </a:r>
            <a:r>
              <a:rPr b="1" i="0" lang="en-US" sz="700" u="none" cap="none" strike="noStrike">
                <a:solidFill>
                  <a:srgbClr val="000080"/>
                </a:solidFill>
                <a:latin typeface="Courier New"/>
                <a:ea typeface="Courier New"/>
                <a:cs typeface="Courier New"/>
                <a:sym typeface="Courier New"/>
              </a:rPr>
              <a:t>activity </a:t>
            </a:r>
            <a:r>
              <a:rPr b="1" i="0" lang="en-US" sz="700" u="none" cap="none" strike="noStrike">
                <a:solidFill>
                  <a:srgbClr val="660E7A"/>
                </a:solidFill>
                <a:latin typeface="Courier New"/>
                <a:ea typeface="Courier New"/>
                <a:cs typeface="Courier New"/>
                <a:sym typeface="Courier New"/>
              </a:rPr>
              <a:t>android</a:t>
            </a:r>
            <a:r>
              <a:rPr b="1" i="0" lang="en-US" sz="700" u="none" cap="none" strike="noStrike">
                <a:solidFill>
                  <a:srgbClr val="0000FF"/>
                </a:solidFill>
                <a:latin typeface="Courier New"/>
                <a:ea typeface="Courier New"/>
                <a:cs typeface="Courier New"/>
                <a:sym typeface="Courier New"/>
              </a:rPr>
              <a:t>:name=</a:t>
            </a:r>
            <a:r>
              <a:rPr b="1" i="0" lang="en-US" sz="700" u="none" cap="none" strike="noStrike">
                <a:solidFill>
                  <a:srgbClr val="008000"/>
                </a:solidFill>
                <a:latin typeface="Courier New"/>
                <a:ea typeface="Courier New"/>
                <a:cs typeface="Courier New"/>
                <a:sym typeface="Courier New"/>
              </a:rPr>
              <a:t>".Menu3" </a:t>
            </a:r>
            <a:r>
              <a:rPr b="1" i="0" lang="en-US" sz="700" u="none" cap="none" strike="noStrike">
                <a:solidFill>
                  <a:srgbClr val="660E7A"/>
                </a:solidFill>
                <a:latin typeface="Courier New"/>
                <a:ea typeface="Courier New"/>
                <a:cs typeface="Courier New"/>
                <a:sym typeface="Courier New"/>
              </a:rPr>
              <a:t>android</a:t>
            </a:r>
            <a:r>
              <a:rPr b="1" i="0" lang="en-US" sz="700" u="none" cap="none" strike="noStrike">
                <a:solidFill>
                  <a:srgbClr val="0000FF"/>
                </a:solidFill>
                <a:latin typeface="Courier New"/>
                <a:ea typeface="Courier New"/>
                <a:cs typeface="Courier New"/>
                <a:sym typeface="Courier New"/>
              </a:rPr>
              <a:t>:label=</a:t>
            </a:r>
            <a:r>
              <a:rPr b="1" i="0" lang="en-US" sz="700" u="none" cap="none" strike="noStrike">
                <a:solidFill>
                  <a:srgbClr val="008000"/>
                </a:solidFill>
                <a:latin typeface="Courier New"/>
                <a:ea typeface="Courier New"/>
                <a:cs typeface="Courier New"/>
                <a:sym typeface="Courier New"/>
              </a:rPr>
              <a:t>"Latihan Menu 3"</a:t>
            </a:r>
            <a:r>
              <a:rPr b="0" i="0" lang="en-US" sz="700" u="none" cap="none" strike="noStrike">
                <a:solidFill>
                  <a:srgbClr val="000000"/>
                </a:solidFill>
                <a:latin typeface="Courier New"/>
                <a:ea typeface="Courier New"/>
                <a:cs typeface="Courier New"/>
                <a:sym typeface="Courier New"/>
              </a:rPr>
              <a:t>&gt; &lt;/</a:t>
            </a:r>
            <a:r>
              <a:rPr b="1" i="0" lang="en-US" sz="700" u="none" cap="none" strike="noStrike">
                <a:solidFill>
                  <a:srgbClr val="000080"/>
                </a:solidFill>
                <a:latin typeface="Courier New"/>
                <a:ea typeface="Courier New"/>
                <a:cs typeface="Courier New"/>
                <a:sym typeface="Courier New"/>
              </a:rPr>
              <a:t>activity</a:t>
            </a:r>
            <a:r>
              <a:rPr b="0" i="0" lang="en-US" sz="700" u="none" cap="none" strike="noStrike">
                <a:solidFill>
                  <a:srgbClr val="000000"/>
                </a:solidFill>
                <a:latin typeface="Courier New"/>
                <a:ea typeface="Courier New"/>
                <a:cs typeface="Courier New"/>
                <a:sym typeface="Courier New"/>
              </a:rPr>
              <a:t>&gt;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Arial"/>
              <a:ea typeface="Arial"/>
              <a:cs typeface="Arial"/>
              <a:sym typeface="Arial"/>
            </a:endParaRPr>
          </a:p>
        </p:txBody>
      </p:sp>
      <p:sp>
        <p:nvSpPr>
          <p:cNvPr id="853" name="Google Shape;853;p55"/>
          <p:cNvSpPr/>
          <p:nvPr/>
        </p:nvSpPr>
        <p:spPr>
          <a:xfrm>
            <a:off x="711496" y="1518925"/>
            <a:ext cx="1000926" cy="193497"/>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cxnSp>
        <p:nvCxnSpPr>
          <p:cNvPr id="854" name="Google Shape;854;p55"/>
          <p:cNvCxnSpPr/>
          <p:nvPr/>
        </p:nvCxnSpPr>
        <p:spPr>
          <a:xfrm flipH="1" rot="10800000">
            <a:off x="5133159" y="2460567"/>
            <a:ext cx="848239" cy="511934"/>
          </a:xfrm>
          <a:prstGeom prst="straightConnector1">
            <a:avLst/>
          </a:prstGeom>
          <a:noFill/>
          <a:ln cap="flat" cmpd="sng" w="38100">
            <a:solidFill>
              <a:srgbClr val="FF0000"/>
            </a:solidFill>
            <a:prstDash val="solid"/>
            <a:round/>
            <a:headEnd len="sm" w="sm" type="none"/>
            <a:tailEnd len="med" w="med" type="triangle"/>
          </a:ln>
        </p:spPr>
      </p:cxnSp>
      <p:cxnSp>
        <p:nvCxnSpPr>
          <p:cNvPr id="855" name="Google Shape;855;p55"/>
          <p:cNvCxnSpPr/>
          <p:nvPr/>
        </p:nvCxnSpPr>
        <p:spPr>
          <a:xfrm flipH="1" rot="10800000">
            <a:off x="1690617" y="1211322"/>
            <a:ext cx="2081816" cy="336173"/>
          </a:xfrm>
          <a:prstGeom prst="straightConnector1">
            <a:avLst/>
          </a:prstGeom>
          <a:noFill/>
          <a:ln cap="flat" cmpd="sng" w="38100">
            <a:solidFill>
              <a:srgbClr val="FF0000"/>
            </a:solidFill>
            <a:prstDash val="solid"/>
            <a:round/>
            <a:headEnd len="sm" w="sm" type="none"/>
            <a:tailEnd len="med" w="med" type="triangle"/>
          </a:ln>
        </p:spPr>
      </p:cxnSp>
      <p:sp>
        <p:nvSpPr>
          <p:cNvPr id="856" name="Google Shape;856;p55"/>
          <p:cNvSpPr/>
          <p:nvPr/>
        </p:nvSpPr>
        <p:spPr>
          <a:xfrm>
            <a:off x="3805802" y="1134883"/>
            <a:ext cx="874263" cy="228404"/>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sp>
        <p:nvSpPr>
          <p:cNvPr id="857" name="Google Shape;857;p55"/>
          <p:cNvSpPr/>
          <p:nvPr/>
        </p:nvSpPr>
        <p:spPr>
          <a:xfrm>
            <a:off x="2637089" y="2962204"/>
            <a:ext cx="3013195" cy="533272"/>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sp>
        <p:nvSpPr>
          <p:cNvPr id="858" name="Google Shape;858;p55"/>
          <p:cNvSpPr/>
          <p:nvPr/>
        </p:nvSpPr>
        <p:spPr>
          <a:xfrm>
            <a:off x="6035203" y="1866353"/>
            <a:ext cx="1217726" cy="760062"/>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1" i="0" lang="en-US" sz="700" u="none" cap="none" strike="noStrike">
                <a:solidFill>
                  <a:schemeClr val="lt1"/>
                </a:solidFill>
                <a:latin typeface="Arial"/>
                <a:ea typeface="Arial"/>
                <a:cs typeface="Arial"/>
                <a:sym typeface="Arial"/>
              </a:rPr>
              <a:t>Jalankan Program dan caption akan berubah ketika activity  masing-masing menu ditampilkan</a:t>
            </a:r>
            <a:endParaRPr b="0" i="0" sz="700" u="none" cap="none" strike="noStrike">
              <a:solidFill>
                <a:schemeClr val="lt1"/>
              </a:solidFill>
              <a:latin typeface="Arial"/>
              <a:ea typeface="Arial"/>
              <a:cs typeface="Arial"/>
              <a:sym typeface="Arial"/>
            </a:endParaRPr>
          </a:p>
        </p:txBody>
      </p:sp>
      <p:pic>
        <p:nvPicPr>
          <p:cNvPr id="859" name="Google Shape;859;p55"/>
          <p:cNvPicPr preferRelativeResize="0"/>
          <p:nvPr/>
        </p:nvPicPr>
        <p:blipFill rotWithShape="1">
          <a:blip r:embed="rId4">
            <a:alphaModFix/>
          </a:blip>
          <a:srcRect b="0" l="0" r="0" t="0"/>
          <a:stretch/>
        </p:blipFill>
        <p:spPr>
          <a:xfrm>
            <a:off x="6034390" y="3070875"/>
            <a:ext cx="1635216" cy="2088493"/>
          </a:xfrm>
          <a:prstGeom prst="rect">
            <a:avLst/>
          </a:prstGeom>
          <a:noFill/>
          <a:ln>
            <a:noFill/>
          </a:ln>
        </p:spPr>
      </p:pic>
      <p:sp>
        <p:nvSpPr>
          <p:cNvPr id="860" name="Google Shape;860;p55"/>
          <p:cNvSpPr/>
          <p:nvPr/>
        </p:nvSpPr>
        <p:spPr>
          <a:xfrm>
            <a:off x="6034390" y="3334688"/>
            <a:ext cx="341817" cy="152877"/>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cxnSp>
        <p:nvCxnSpPr>
          <p:cNvPr id="861" name="Google Shape;861;p55"/>
          <p:cNvCxnSpPr/>
          <p:nvPr/>
        </p:nvCxnSpPr>
        <p:spPr>
          <a:xfrm>
            <a:off x="6644066" y="2626415"/>
            <a:ext cx="0" cy="346559"/>
          </a:xfrm>
          <a:prstGeom prst="straightConnector1">
            <a:avLst/>
          </a:prstGeom>
          <a:noFill/>
          <a:ln cap="flat" cmpd="sng" w="38100">
            <a:solidFill>
              <a:srgbClr val="4A73BB"/>
            </a:solidFill>
            <a:prstDash val="solid"/>
            <a:round/>
            <a:headEnd len="sm" w="sm" type="none"/>
            <a:tailEnd len="med" w="med" type="triangle"/>
          </a:ln>
        </p:spPr>
      </p:cxnSp>
      <p:cxnSp>
        <p:nvCxnSpPr>
          <p:cNvPr id="862" name="Google Shape;862;p55"/>
          <p:cNvCxnSpPr>
            <a:stCxn id="860" idx="3"/>
          </p:cNvCxnSpPr>
          <p:nvPr/>
        </p:nvCxnSpPr>
        <p:spPr>
          <a:xfrm flipH="1" rot="10800000">
            <a:off x="6376207" y="3408127"/>
            <a:ext cx="1746300" cy="3000"/>
          </a:xfrm>
          <a:prstGeom prst="straightConnector1">
            <a:avLst/>
          </a:prstGeom>
          <a:noFill/>
          <a:ln cap="flat" cmpd="sng" w="38100">
            <a:solidFill>
              <a:srgbClr val="FF0000"/>
            </a:solidFill>
            <a:prstDash val="solid"/>
            <a:round/>
            <a:headEnd len="sm" w="sm" type="none"/>
            <a:tailEnd len="med" w="med" type="triangle"/>
          </a:ln>
        </p:spPr>
      </p:cxnSp>
      <p:sp>
        <p:nvSpPr>
          <p:cNvPr id="863" name="Google Shape;863;p55"/>
          <p:cNvSpPr/>
          <p:nvPr/>
        </p:nvSpPr>
        <p:spPr>
          <a:xfrm>
            <a:off x="8090687" y="3070875"/>
            <a:ext cx="657712" cy="760062"/>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1" i="0" lang="en-US" sz="700" u="none" cap="none" strike="noStrike">
                <a:solidFill>
                  <a:schemeClr val="lt1"/>
                </a:solidFill>
                <a:latin typeface="Arial"/>
                <a:ea typeface="Arial"/>
                <a:cs typeface="Arial"/>
                <a:sym typeface="Arial"/>
              </a:rPr>
              <a:t>Caption yang berubah menjadi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1" i="0" lang="en-US" sz="700" u="none" cap="none" strike="noStrike">
                <a:solidFill>
                  <a:schemeClr val="lt1"/>
                </a:solidFill>
                <a:latin typeface="Arial"/>
                <a:ea typeface="Arial"/>
                <a:cs typeface="Arial"/>
                <a:sym typeface="Arial"/>
              </a:rPr>
              <a:t>“Latihan Menu 1”</a:t>
            </a:r>
            <a:endParaRPr b="0" i="0" sz="700" u="none" cap="none" strike="noStrike">
              <a:solidFill>
                <a:schemeClr val="lt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56"/>
          <p:cNvSpPr txBox="1"/>
          <p:nvPr/>
        </p:nvSpPr>
        <p:spPr>
          <a:xfrm>
            <a:off x="-707950" y="231964"/>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69" name="Google Shape;869;p56"/>
          <p:cNvSpPr/>
          <p:nvPr/>
        </p:nvSpPr>
        <p:spPr>
          <a:xfrm>
            <a:off x="331181" y="231964"/>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Tugas</a:t>
            </a:r>
            <a:endParaRPr b="0" i="0" sz="2400" u="none" cap="none" strike="noStrike">
              <a:solidFill>
                <a:srgbClr val="243A62"/>
              </a:solidFill>
              <a:latin typeface="Arial"/>
              <a:ea typeface="Arial"/>
              <a:cs typeface="Arial"/>
              <a:sym typeface="Arial"/>
            </a:endParaRPr>
          </a:p>
        </p:txBody>
      </p:sp>
      <p:sp>
        <p:nvSpPr>
          <p:cNvPr id="870" name="Google Shape;870;p56"/>
          <p:cNvSpPr txBox="1"/>
          <p:nvPr/>
        </p:nvSpPr>
        <p:spPr>
          <a:xfrm>
            <a:off x="331181" y="716514"/>
            <a:ext cx="707991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Buatlah sebuah game puzzle Huruf sederhana yang berisikan tombol dan menu seperti tampilan berikut</a:t>
            </a:r>
            <a:endParaRPr b="0" i="0" sz="900" u="none" cap="none" strike="noStrike">
              <a:solidFill>
                <a:srgbClr val="000000"/>
              </a:solidFill>
              <a:latin typeface="Arial"/>
              <a:ea typeface="Arial"/>
              <a:cs typeface="Arial"/>
              <a:sym typeface="Arial"/>
            </a:endParaRPr>
          </a:p>
        </p:txBody>
      </p:sp>
      <p:pic>
        <p:nvPicPr>
          <p:cNvPr id="871" name="Google Shape;871;p56"/>
          <p:cNvPicPr preferRelativeResize="0"/>
          <p:nvPr/>
        </p:nvPicPr>
        <p:blipFill rotWithShape="1">
          <a:blip r:embed="rId3">
            <a:alphaModFix/>
          </a:blip>
          <a:srcRect b="0" l="0" r="0" t="0"/>
          <a:stretch/>
        </p:blipFill>
        <p:spPr>
          <a:xfrm>
            <a:off x="2156815" y="1522928"/>
            <a:ext cx="1359718" cy="2656680"/>
          </a:xfrm>
          <a:prstGeom prst="rect">
            <a:avLst/>
          </a:prstGeom>
          <a:noFill/>
          <a:ln>
            <a:noFill/>
          </a:ln>
        </p:spPr>
      </p:pic>
      <p:pic>
        <p:nvPicPr>
          <p:cNvPr id="872" name="Google Shape;872;p56"/>
          <p:cNvPicPr preferRelativeResize="0"/>
          <p:nvPr/>
        </p:nvPicPr>
        <p:blipFill rotWithShape="1">
          <a:blip r:embed="rId4">
            <a:alphaModFix/>
          </a:blip>
          <a:srcRect b="0" l="0" r="0" t="0"/>
          <a:stretch/>
        </p:blipFill>
        <p:spPr>
          <a:xfrm>
            <a:off x="365049" y="1522928"/>
            <a:ext cx="1359718" cy="2656680"/>
          </a:xfrm>
          <a:prstGeom prst="rect">
            <a:avLst/>
          </a:prstGeom>
          <a:noFill/>
          <a:ln>
            <a:noFill/>
          </a:ln>
        </p:spPr>
      </p:pic>
      <p:pic>
        <p:nvPicPr>
          <p:cNvPr id="873" name="Google Shape;873;p56"/>
          <p:cNvPicPr preferRelativeResize="0"/>
          <p:nvPr/>
        </p:nvPicPr>
        <p:blipFill rotWithShape="1">
          <a:blip r:embed="rId5">
            <a:alphaModFix/>
          </a:blip>
          <a:srcRect b="0" l="0" r="0" t="0"/>
          <a:stretch/>
        </p:blipFill>
        <p:spPr>
          <a:xfrm>
            <a:off x="6749814" y="1431114"/>
            <a:ext cx="1406709" cy="2748494"/>
          </a:xfrm>
          <a:prstGeom prst="rect">
            <a:avLst/>
          </a:prstGeom>
          <a:noFill/>
          <a:ln>
            <a:noFill/>
          </a:ln>
        </p:spPr>
      </p:pic>
      <p:sp>
        <p:nvSpPr>
          <p:cNvPr id="874" name="Google Shape;874;p56"/>
          <p:cNvSpPr/>
          <p:nvPr/>
        </p:nvSpPr>
        <p:spPr>
          <a:xfrm>
            <a:off x="3948581" y="1522928"/>
            <a:ext cx="2119710" cy="1162036"/>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1" i="0" lang="en-US" sz="1000" u="none" cap="none" strike="noStrike">
                <a:solidFill>
                  <a:schemeClr val="dk1"/>
                </a:solidFill>
                <a:latin typeface="Arial"/>
                <a:ea typeface="Arial"/>
                <a:cs typeface="Arial"/>
                <a:sym typeface="Arial"/>
              </a:rPr>
              <a:t>Menu Ulang, berfungsi untuk mengacak kembali posisi huruf</a:t>
            </a:r>
            <a:endParaRPr b="1" i="0" sz="1000" u="none" cap="none" strike="noStrike">
              <a:solidFill>
                <a:schemeClr val="dk1"/>
              </a:solidFill>
              <a:latin typeface="Arial"/>
              <a:ea typeface="Arial"/>
              <a:cs typeface="Arial"/>
              <a:sym typeface="Arial"/>
            </a:endParaRPr>
          </a:p>
          <a:p>
            <a:pPr indent="-107950" lvl="0" marL="17145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Arial"/>
              <a:buChar char="•"/>
            </a:pPr>
            <a:r>
              <a:rPr b="1" i="0" lang="en-US" sz="1000" u="none" cap="none" strike="noStrike">
                <a:solidFill>
                  <a:schemeClr val="dk1"/>
                </a:solidFill>
                <a:latin typeface="Arial"/>
                <a:ea typeface="Arial"/>
                <a:cs typeface="Arial"/>
                <a:sym typeface="Arial"/>
              </a:rPr>
              <a:t>Menu Keluar untuk keluar dari permainan</a:t>
            </a:r>
            <a:endParaRPr b="0" i="0" sz="1000" u="none" cap="none" strike="noStrike">
              <a:solidFill>
                <a:schemeClr val="dk1"/>
              </a:solidFill>
              <a:latin typeface="Arial"/>
              <a:ea typeface="Arial"/>
              <a:cs typeface="Arial"/>
              <a:sym typeface="Arial"/>
            </a:endParaRPr>
          </a:p>
        </p:txBody>
      </p:sp>
      <p:cxnSp>
        <p:nvCxnSpPr>
          <p:cNvPr id="875" name="Google Shape;875;p56"/>
          <p:cNvCxnSpPr>
            <a:endCxn id="874" idx="1"/>
          </p:cNvCxnSpPr>
          <p:nvPr/>
        </p:nvCxnSpPr>
        <p:spPr>
          <a:xfrm flipH="1" rot="10800000">
            <a:off x="3516581" y="2103946"/>
            <a:ext cx="432000" cy="172800"/>
          </a:xfrm>
          <a:prstGeom prst="straightConnector1">
            <a:avLst/>
          </a:prstGeom>
          <a:noFill/>
          <a:ln cap="flat" cmpd="sng" w="38100">
            <a:solidFill>
              <a:srgbClr val="FF0000"/>
            </a:solidFill>
            <a:prstDash val="solid"/>
            <a:round/>
            <a:headEnd len="sm" w="sm" type="none"/>
            <a:tailEnd len="med" w="med" type="triangle"/>
          </a:ln>
        </p:spPr>
      </p:cxnSp>
      <p:cxnSp>
        <p:nvCxnSpPr>
          <p:cNvPr id="876" name="Google Shape;876;p56"/>
          <p:cNvCxnSpPr/>
          <p:nvPr/>
        </p:nvCxnSpPr>
        <p:spPr>
          <a:xfrm flipH="1" rot="10800000">
            <a:off x="6036813" y="3313614"/>
            <a:ext cx="771311" cy="331262"/>
          </a:xfrm>
          <a:prstGeom prst="straightConnector1">
            <a:avLst/>
          </a:prstGeom>
          <a:noFill/>
          <a:ln cap="flat" cmpd="sng" w="38100">
            <a:solidFill>
              <a:srgbClr val="FF0000"/>
            </a:solidFill>
            <a:prstDash val="solid"/>
            <a:round/>
            <a:headEnd len="sm" w="sm" type="none"/>
            <a:tailEnd len="med" w="med" type="triangle"/>
          </a:ln>
        </p:spPr>
      </p:cxnSp>
      <p:sp>
        <p:nvSpPr>
          <p:cNvPr id="877" name="Google Shape;877;p56"/>
          <p:cNvSpPr/>
          <p:nvPr/>
        </p:nvSpPr>
        <p:spPr>
          <a:xfrm>
            <a:off x="3948581" y="3113803"/>
            <a:ext cx="2119710" cy="1162036"/>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1" i="0" lang="en-US" sz="1000" u="none" cap="none" strike="noStrike">
                <a:solidFill>
                  <a:schemeClr val="dk1"/>
                </a:solidFill>
                <a:latin typeface="Arial"/>
                <a:ea typeface="Arial"/>
                <a:cs typeface="Arial"/>
                <a:sym typeface="Arial"/>
              </a:rPr>
              <a:t>Jika berhasil menyusun huruf maka akan muncul toast / pesan “You Wint it”</a:t>
            </a:r>
            <a:endParaRPr b="0" i="0" sz="1000" u="none" cap="none" strike="noStrike">
              <a:solidFill>
                <a:schemeClr val="dk1"/>
              </a:solidFill>
              <a:latin typeface="Arial"/>
              <a:ea typeface="Arial"/>
              <a:cs typeface="Arial"/>
              <a:sym typeface="Arial"/>
            </a:endParaRPr>
          </a:p>
        </p:txBody>
      </p:sp>
      <p:sp>
        <p:nvSpPr>
          <p:cNvPr id="878" name="Google Shape;878;p56"/>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57"/>
          <p:cNvSpPr txBox="1"/>
          <p:nvPr/>
        </p:nvSpPr>
        <p:spPr>
          <a:xfrm>
            <a:off x="-707950" y="319049"/>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84" name="Google Shape;884;p57"/>
          <p:cNvSpPr/>
          <p:nvPr/>
        </p:nvSpPr>
        <p:spPr>
          <a:xfrm>
            <a:off x="331181" y="319049"/>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Kesimpulan</a:t>
            </a:r>
            <a:endParaRPr b="0" i="0" sz="2400" u="none" cap="none" strike="noStrike">
              <a:solidFill>
                <a:srgbClr val="243A62"/>
              </a:solidFill>
              <a:latin typeface="Arial"/>
              <a:ea typeface="Arial"/>
              <a:cs typeface="Arial"/>
              <a:sym typeface="Arial"/>
            </a:endParaRPr>
          </a:p>
        </p:txBody>
      </p:sp>
      <p:sp>
        <p:nvSpPr>
          <p:cNvPr id="885" name="Google Shape;885;p57"/>
          <p:cNvSpPr/>
          <p:nvPr/>
        </p:nvSpPr>
        <p:spPr>
          <a:xfrm>
            <a:off x="331181" y="923720"/>
            <a:ext cx="8474616" cy="2893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Kesimpulan</a:t>
            </a:r>
            <a:endParaRPr b="1" i="0" sz="2800" u="none" cap="none" strike="noStrike">
              <a:solidFill>
                <a:srgbClr val="000000"/>
              </a:solidFill>
              <a:latin typeface="Arial"/>
              <a:ea typeface="Arial"/>
              <a:cs typeface="Arial"/>
              <a:sym typeface="Arial"/>
            </a:endParaRPr>
          </a:p>
          <a:p>
            <a:pPr indent="-342900" lvl="0" marL="342900" marR="0" rtl="0" algn="just">
              <a:lnSpc>
                <a:spcPct val="100000"/>
              </a:lnSpc>
              <a:spcBef>
                <a:spcPts val="120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Peserta dapat memasang / membuat komponen tombol / button pada tampilan sesuai dengan kebutuhan</a:t>
            </a:r>
            <a:endParaRPr b="0" i="0" sz="18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Peserta dapat memasang / membuat menu pada tampilan sesuai dengan kebutuhan</a:t>
            </a:r>
            <a:endParaRPr b="0" i="0" sz="18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Peserta mampu merubah ukuran tombol dan menu sesuai dengan kebutuhan sistem</a:t>
            </a:r>
            <a:endParaRPr b="0" i="0" sz="18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Peserta mampu memberikan perintah pada tombol / button dan menu yang dibuat</a:t>
            </a:r>
            <a:endParaRPr b="0" i="0" sz="1800" u="none" cap="none" strike="noStrike">
              <a:solidFill>
                <a:srgbClr val="000000"/>
              </a:solidFill>
              <a:latin typeface="Arial"/>
              <a:ea typeface="Arial"/>
              <a:cs typeface="Arial"/>
              <a:sym typeface="Arial"/>
            </a:endParaRPr>
          </a:p>
        </p:txBody>
      </p:sp>
      <p:sp>
        <p:nvSpPr>
          <p:cNvPr id="886" name="Google Shape;886;p57"/>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5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92" name="Google Shape;892;p58"/>
          <p:cNvSpPr/>
          <p:nvPr/>
        </p:nvSpPr>
        <p:spPr>
          <a:xfrm>
            <a:off x="331181" y="258091"/>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Tim Penyusun</a:t>
            </a:r>
            <a:endParaRPr b="0" i="0" sz="2400" u="none" cap="none" strike="noStrike">
              <a:solidFill>
                <a:srgbClr val="243A62"/>
              </a:solidFill>
              <a:latin typeface="Arial"/>
              <a:ea typeface="Arial"/>
              <a:cs typeface="Arial"/>
              <a:sym typeface="Arial"/>
            </a:endParaRPr>
          </a:p>
        </p:txBody>
      </p:sp>
      <p:sp>
        <p:nvSpPr>
          <p:cNvPr id="893" name="Google Shape;893;p58"/>
          <p:cNvSpPr/>
          <p:nvPr/>
        </p:nvSpPr>
        <p:spPr>
          <a:xfrm>
            <a:off x="1214699" y="653750"/>
            <a:ext cx="7861200" cy="40299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Alif Akbar Fitrawan, S.Pd, M. Kom (Politeknik Negeri Banyuwangi);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Anwar, S.Si, MCs.</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(Politeknik Negeri Lhokseumawe);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Eddo Fajar Nugroho</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(BPPTIK Cikarang);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Eddy Tungadi, S.T., M.T.</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(Politeknik Negeri Ujung Pandang);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Fitri Wibowo</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(Politeknik Negeri Pontianak);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Ghifari Munawar</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(Politeknik Negeri Bandung);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Hetty Meileni, S.Kom., M.T.</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(Politeknik Negeri Sriwijaya)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I Wayan Candra Winetra, S.Kom., M.Kom</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(Politeknik Negeri Bali)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Irkham Huda</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(Vokasi UGM)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Josseano Amakora Koli Parera, S.Kom., M.T.</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(Politeknik Negeri Ambon)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I Komang Sugiartha, S.Kom., MMSI</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(Universitas Gunadarma)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Lucia Sri Istiyowati, M.Kom</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(Institut Perbanas)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Maksy Sendiang,ST,MIT</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(Politeknik Negeri Manado)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Medi Noviana (Universitas Gunadarma)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Muhammad Nashrullah (Politeknik Negeri Batam)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Nat. I Made Wiryana, S.Si., S.Kom., M.Sc. (Universitas Gunadarma)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Rika Idmayanti, ST, M.Kom (Politeknik Negeri Padang)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Rizky Yuniar Hakkun (Politeknik Elektronik Negeri Surabaya)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Robinson A.Wadu,ST.,MT (Politeknik Negeri Kupang)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Roslina. M.IT (Politeknik Negeri Medan)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Sukamto, SKom., MT. (Politeknik Negeri Semarang)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Syamsi Dwi Cahya, M.Kom. (Politeknik Negeri Jakarta)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Syamsul Arifin, S.Kom, M.Cs (Politeknik Negeri Jember)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Usmanudin (Universitas Gunadarma)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Wandy Alifha Saputra (Politeknik Negeri Banjarmasin) ;</a:t>
            </a:r>
            <a:r>
              <a:rPr b="0" i="0" lang="en-US" sz="1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894" name="Google Shape;894;p58"/>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8" name="Shape 898"/>
        <p:cNvGrpSpPr/>
        <p:nvPr/>
      </p:nvGrpSpPr>
      <p:grpSpPr>
        <a:xfrm>
          <a:off x="0" y="0"/>
          <a:ext cx="0" cy="0"/>
          <a:chOff x="0" y="0"/>
          <a:chExt cx="0" cy="0"/>
        </a:xfrm>
      </p:grpSpPr>
      <p:sp>
        <p:nvSpPr>
          <p:cNvPr id="899" name="Google Shape;899;g333a62a75bc_0_251"/>
          <p:cNvSpPr txBox="1"/>
          <p:nvPr/>
        </p:nvSpPr>
        <p:spPr>
          <a:xfrm>
            <a:off x="762900" y="1795950"/>
            <a:ext cx="4236900" cy="7758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chemeClr val="lt1"/>
              </a:buClr>
              <a:buSzPts val="3000"/>
              <a:buFont typeface="Poppins SemiBold"/>
              <a:buNone/>
            </a:pPr>
            <a:r>
              <a:rPr b="1" i="0" lang="en-US" sz="4500" u="none" cap="none" strike="noStrike">
                <a:solidFill>
                  <a:schemeClr val="lt1"/>
                </a:solidFill>
                <a:latin typeface="Poppins SemiBold"/>
                <a:ea typeface="Poppins SemiBold"/>
                <a:cs typeface="Poppins SemiBold"/>
                <a:sym typeface="Poppins SemiBold"/>
              </a:rPr>
              <a:t>Terima Kasih</a:t>
            </a:r>
            <a:endParaRPr b="1" i="0" sz="4500" u="none" cap="none" strike="noStrike">
              <a:solidFill>
                <a:schemeClr val="lt1"/>
              </a:solidFill>
              <a:latin typeface="Poppins SemiBold"/>
              <a:ea typeface="Poppins SemiBold"/>
              <a:cs typeface="Poppins SemiBold"/>
              <a:sym typeface="Poppins SemiBold"/>
            </a:endParaRPr>
          </a:p>
        </p:txBody>
      </p:sp>
      <p:pic>
        <p:nvPicPr>
          <p:cNvPr id="900" name="Google Shape;900;g333a62a75bc_0_251"/>
          <p:cNvPicPr preferRelativeResize="0"/>
          <p:nvPr/>
        </p:nvPicPr>
        <p:blipFill rotWithShape="1">
          <a:blip r:embed="rId4">
            <a:alphaModFix/>
          </a:blip>
          <a:srcRect b="0" l="0" r="0" t="0"/>
          <a:stretch/>
        </p:blipFill>
        <p:spPr>
          <a:xfrm>
            <a:off x="1143287" y="-190837"/>
            <a:ext cx="1561766" cy="1579314"/>
          </a:xfrm>
          <a:prstGeom prst="rect">
            <a:avLst/>
          </a:prstGeom>
          <a:noFill/>
          <a:ln>
            <a:noFill/>
          </a:ln>
        </p:spPr>
      </p:pic>
      <p:pic>
        <p:nvPicPr>
          <p:cNvPr id="901" name="Google Shape;901;g333a62a75bc_0_251"/>
          <p:cNvPicPr preferRelativeResize="0"/>
          <p:nvPr/>
        </p:nvPicPr>
        <p:blipFill rotWithShape="1">
          <a:blip r:embed="rId5">
            <a:alphaModFix/>
          </a:blip>
          <a:srcRect b="0" l="0" r="0" t="0"/>
          <a:stretch/>
        </p:blipFill>
        <p:spPr>
          <a:xfrm>
            <a:off x="4211612" y="1551374"/>
            <a:ext cx="2996469" cy="2686606"/>
          </a:xfrm>
          <a:prstGeom prst="rect">
            <a:avLst/>
          </a:prstGeom>
          <a:noFill/>
          <a:ln>
            <a:noFill/>
          </a:ln>
        </p:spPr>
      </p:pic>
      <p:pic>
        <p:nvPicPr>
          <p:cNvPr id="902" name="Google Shape;902;g333a62a75bc_0_251"/>
          <p:cNvPicPr preferRelativeResize="0"/>
          <p:nvPr/>
        </p:nvPicPr>
        <p:blipFill rotWithShape="1">
          <a:blip r:embed="rId6">
            <a:alphaModFix/>
          </a:blip>
          <a:srcRect b="0" l="0" r="0" t="0"/>
          <a:stretch/>
        </p:blipFill>
        <p:spPr>
          <a:xfrm>
            <a:off x="184650" y="122400"/>
            <a:ext cx="1347656" cy="952838"/>
          </a:xfrm>
          <a:prstGeom prst="rect">
            <a:avLst/>
          </a:prstGeom>
          <a:noFill/>
          <a:ln>
            <a:noFill/>
          </a:ln>
        </p:spPr>
      </p:pic>
      <p:grpSp>
        <p:nvGrpSpPr>
          <p:cNvPr id="903" name="Google Shape;903;g333a62a75bc_0_251"/>
          <p:cNvGrpSpPr/>
          <p:nvPr/>
        </p:nvGrpSpPr>
        <p:grpSpPr>
          <a:xfrm>
            <a:off x="2625147" y="206522"/>
            <a:ext cx="712275" cy="728165"/>
            <a:chOff x="2655627" y="285750"/>
            <a:chExt cx="712275" cy="728165"/>
          </a:xfrm>
        </p:grpSpPr>
        <p:sp>
          <p:nvSpPr>
            <p:cNvPr id="904" name="Google Shape;904;g333a62a75bc_0_251"/>
            <p:cNvSpPr/>
            <p:nvPr/>
          </p:nvSpPr>
          <p:spPr>
            <a:xfrm>
              <a:off x="2655627" y="285750"/>
              <a:ext cx="712275" cy="728165"/>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05" name="Google Shape;905;g333a62a75bc_0_251"/>
            <p:cNvPicPr preferRelativeResize="0"/>
            <p:nvPr/>
          </p:nvPicPr>
          <p:blipFill rotWithShape="1">
            <a:blip r:embed="rId7">
              <a:alphaModFix/>
            </a:blip>
            <a:srcRect b="0" l="0" r="0" t="0"/>
            <a:stretch/>
          </p:blipFill>
          <p:spPr>
            <a:xfrm>
              <a:off x="2655627" y="301640"/>
              <a:ext cx="712275" cy="712275"/>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2" name="Google Shape;242;p6"/>
          <p:cNvSpPr/>
          <p:nvPr/>
        </p:nvSpPr>
        <p:spPr>
          <a:xfrm>
            <a:off x="331181" y="258089"/>
            <a:ext cx="6783722"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Pengenalan Model-View-Presenter pattern</a:t>
            </a:r>
            <a:endParaRPr b="0" i="0" sz="2400" u="none" cap="none" strike="noStrike">
              <a:solidFill>
                <a:srgbClr val="243A62"/>
              </a:solidFill>
              <a:latin typeface="Arial"/>
              <a:ea typeface="Arial"/>
              <a:cs typeface="Arial"/>
              <a:sym typeface="Arial"/>
            </a:endParaRPr>
          </a:p>
        </p:txBody>
      </p:sp>
      <p:sp>
        <p:nvSpPr>
          <p:cNvPr id="243" name="Google Shape;243;p6"/>
          <p:cNvSpPr/>
          <p:nvPr/>
        </p:nvSpPr>
        <p:spPr>
          <a:xfrm>
            <a:off x="3590692" y="876953"/>
            <a:ext cx="5204515" cy="378561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2000"/>
              <a:buFont typeface="Arial"/>
              <a:buChar char="•"/>
            </a:pPr>
            <a:r>
              <a:rPr b="1" i="0" lang="en-US" sz="2000" u="none" cap="none" strike="noStrike">
                <a:solidFill>
                  <a:schemeClr val="dk1"/>
                </a:solidFill>
                <a:latin typeface="Arial"/>
                <a:ea typeface="Arial"/>
                <a:cs typeface="Arial"/>
                <a:sym typeface="Arial"/>
              </a:rPr>
              <a:t>View </a:t>
            </a:r>
            <a:r>
              <a:rPr b="0" i="0" lang="en-US" sz="1800" u="none" cap="none" strike="noStrike">
                <a:solidFill>
                  <a:schemeClr val="dk1"/>
                </a:solidFill>
                <a:latin typeface="Arial"/>
                <a:ea typeface="Arial"/>
                <a:cs typeface="Arial"/>
                <a:sym typeface="Arial"/>
              </a:rPr>
              <a:t>🡪 adalah elemen user interface yang menampilkan data dan dan dapat melakukan respon terhadap aksi yang dilakukan oleh user</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2000"/>
              <a:buFont typeface="Arial"/>
              <a:buChar char="•"/>
            </a:pPr>
            <a:r>
              <a:rPr b="1" i="0" lang="en-US" sz="2000" u="none" cap="none" strike="noStrike">
                <a:solidFill>
                  <a:schemeClr val="dk1"/>
                </a:solidFill>
                <a:latin typeface="Arial"/>
                <a:ea typeface="Arial"/>
                <a:cs typeface="Arial"/>
                <a:sym typeface="Arial"/>
              </a:rPr>
              <a:t>Presenters </a:t>
            </a:r>
            <a:r>
              <a:rPr b="0" i="0" lang="en-US" sz="1800" u="none" cap="none" strike="noStrike">
                <a:solidFill>
                  <a:schemeClr val="dk1"/>
                </a:solidFill>
                <a:latin typeface="Arial"/>
                <a:ea typeface="Arial"/>
                <a:cs typeface="Arial"/>
                <a:sym typeface="Arial"/>
              </a:rPr>
              <a:t>🡪 adalah resource yag menghubungkan antara view dan model, dimana presenter ini dapat memberikan data yang dispesifikasi oleh  model kepada view, dan sebaliknya memberikan data yang diinputkan ke view oleh user kepada model.</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2000"/>
              <a:buFont typeface="Arial"/>
              <a:buChar char="•"/>
            </a:pPr>
            <a:r>
              <a:rPr b="1" i="0" lang="en-US" sz="2000" u="none" cap="none" strike="noStrike">
                <a:solidFill>
                  <a:schemeClr val="dk1"/>
                </a:solidFill>
                <a:latin typeface="Arial"/>
                <a:ea typeface="Arial"/>
                <a:cs typeface="Arial"/>
                <a:sym typeface="Arial"/>
              </a:rPr>
              <a:t>Model </a:t>
            </a:r>
            <a:r>
              <a:rPr b="0" i="0" lang="en-US" sz="1800" u="none" cap="none" strike="noStrike">
                <a:solidFill>
                  <a:schemeClr val="dk1"/>
                </a:solidFill>
                <a:latin typeface="Arial"/>
                <a:ea typeface="Arial"/>
                <a:cs typeface="Arial"/>
                <a:sym typeface="Arial"/>
              </a:rPr>
              <a:t>🡪 adalah sfesifikasi dari struktur data dari sebuah aplikasi dimana model juga dapat berisi perintah untuk mengakses dan memanipulasi data tersebut</a:t>
            </a:r>
            <a:endParaRPr b="0" i="0" sz="1800" u="none" cap="none" strike="noStrike">
              <a:solidFill>
                <a:schemeClr val="dk1"/>
              </a:solidFill>
              <a:latin typeface="Arial"/>
              <a:ea typeface="Arial"/>
              <a:cs typeface="Arial"/>
              <a:sym typeface="Arial"/>
            </a:endParaRPr>
          </a:p>
        </p:txBody>
      </p:sp>
      <p:pic>
        <p:nvPicPr>
          <p:cNvPr id="244" name="Google Shape;244;p6"/>
          <p:cNvPicPr preferRelativeResize="0"/>
          <p:nvPr/>
        </p:nvPicPr>
        <p:blipFill rotWithShape="1">
          <a:blip r:embed="rId3">
            <a:alphaModFix/>
          </a:blip>
          <a:srcRect b="0" l="0" r="0" t="0"/>
          <a:stretch/>
        </p:blipFill>
        <p:spPr>
          <a:xfrm>
            <a:off x="331180" y="949706"/>
            <a:ext cx="3259511" cy="3462567"/>
          </a:xfrm>
          <a:prstGeom prst="rect">
            <a:avLst/>
          </a:prstGeom>
          <a:noFill/>
          <a:ln>
            <a:noFill/>
          </a:ln>
        </p:spPr>
      </p:pic>
      <p:sp>
        <p:nvSpPr>
          <p:cNvPr id="245" name="Google Shape;245;p6"/>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1" name="Google Shape;251;p7"/>
          <p:cNvSpPr/>
          <p:nvPr/>
        </p:nvSpPr>
        <p:spPr>
          <a:xfrm>
            <a:off x="331181" y="231963"/>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View</a:t>
            </a:r>
            <a:endParaRPr b="0" i="0" sz="2800" u="none" cap="none" strike="noStrike">
              <a:solidFill>
                <a:srgbClr val="243A62"/>
              </a:solidFill>
              <a:latin typeface="Arial"/>
              <a:ea typeface="Arial"/>
              <a:cs typeface="Arial"/>
              <a:sym typeface="Arial"/>
            </a:endParaRPr>
          </a:p>
        </p:txBody>
      </p:sp>
      <p:sp>
        <p:nvSpPr>
          <p:cNvPr id="252" name="Google Shape;252;p7"/>
          <p:cNvSpPr/>
          <p:nvPr/>
        </p:nvSpPr>
        <p:spPr>
          <a:xfrm>
            <a:off x="3590692" y="876953"/>
            <a:ext cx="5204515" cy="424727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Catatan:</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User interface pada pemrograman android terdiri dari hirarki object yang diberi nama </a:t>
            </a:r>
            <a:r>
              <a:rPr b="1" i="0" lang="en-US" sz="1800" u="none" cap="none" strike="noStrike">
                <a:solidFill>
                  <a:schemeClr val="dk1"/>
                </a:solidFill>
                <a:latin typeface="Arial"/>
                <a:ea typeface="Arial"/>
                <a:cs typeface="Arial"/>
                <a:sym typeface="Arial"/>
              </a:rPr>
              <a:t>view</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1" i="0" lang="en-US" sz="1800" u="none" cap="none" strike="noStrike">
                <a:solidFill>
                  <a:schemeClr val="dk1"/>
                </a:solidFill>
                <a:latin typeface="Arial"/>
                <a:ea typeface="Arial"/>
                <a:cs typeface="Arial"/>
                <a:sym typeface="Arial"/>
              </a:rPr>
              <a:t>Class View </a:t>
            </a:r>
            <a:r>
              <a:rPr b="0" i="0" lang="en-US" sz="1800" u="none" cap="none" strike="noStrike">
                <a:solidFill>
                  <a:schemeClr val="dk1"/>
                </a:solidFill>
                <a:latin typeface="Arial"/>
                <a:ea typeface="Arial"/>
                <a:cs typeface="Arial"/>
                <a:sym typeface="Arial"/>
              </a:rPr>
              <a:t>merepresentasikan blok dasar dari semua komponen UI yang akan dipasang</a:t>
            </a:r>
            <a:endParaRPr b="0" i="0" sz="1800" u="none" cap="none" strike="noStrike">
              <a:solidFill>
                <a:schemeClr val="dk1"/>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View memiliki lokasi penempatan yang diterjemahkan kedalam pasangan koordinat </a:t>
            </a:r>
            <a:r>
              <a:rPr b="1" i="0" lang="en-US" sz="1800" u="none" cap="none" strike="noStrike">
                <a:solidFill>
                  <a:schemeClr val="dk1"/>
                </a:solidFill>
                <a:latin typeface="Arial"/>
                <a:ea typeface="Arial"/>
                <a:cs typeface="Arial"/>
                <a:sym typeface="Arial"/>
              </a:rPr>
              <a:t>left </a:t>
            </a:r>
            <a:r>
              <a:rPr b="0" i="0" lang="en-US" sz="1800" u="none" cap="none" strike="noStrike">
                <a:solidFill>
                  <a:schemeClr val="dk1"/>
                </a:solidFill>
                <a:latin typeface="Arial"/>
                <a:ea typeface="Arial"/>
                <a:cs typeface="Arial"/>
                <a:sym typeface="Arial"/>
              </a:rPr>
              <a:t>dan </a:t>
            </a:r>
            <a:r>
              <a:rPr b="1" i="0" lang="en-US" sz="1800" u="none" cap="none" strike="noStrike">
                <a:solidFill>
                  <a:schemeClr val="dk1"/>
                </a:solidFill>
                <a:latin typeface="Arial"/>
                <a:ea typeface="Arial"/>
                <a:cs typeface="Arial"/>
                <a:sym typeface="Arial"/>
              </a:rPr>
              <a:t>top </a:t>
            </a:r>
            <a:r>
              <a:rPr b="0" i="0" lang="en-US" sz="1800" u="none" cap="none" strike="noStrike">
                <a:solidFill>
                  <a:schemeClr val="dk1"/>
                </a:solidFill>
                <a:latin typeface="Arial"/>
                <a:ea typeface="Arial"/>
                <a:cs typeface="Arial"/>
                <a:sym typeface="Arial"/>
              </a:rPr>
              <a:t>(titik kiri dan atas layer tampilan) dan dengan bentuk 2(dua) dimensi yang diwakili oleh </a:t>
            </a:r>
            <a:r>
              <a:rPr b="1" i="0" lang="en-US" sz="1800" u="none" cap="none" strike="noStrike">
                <a:solidFill>
                  <a:schemeClr val="dk1"/>
                </a:solidFill>
                <a:latin typeface="Arial"/>
                <a:ea typeface="Arial"/>
                <a:cs typeface="Arial"/>
                <a:sym typeface="Arial"/>
              </a:rPr>
              <a:t>width </a:t>
            </a:r>
            <a:r>
              <a:rPr b="0" i="0" lang="en-US" sz="1800" u="none" cap="none" strike="noStrike">
                <a:solidFill>
                  <a:schemeClr val="dk1"/>
                </a:solidFill>
                <a:latin typeface="Arial"/>
                <a:ea typeface="Arial"/>
                <a:cs typeface="Arial"/>
                <a:sym typeface="Arial"/>
              </a:rPr>
              <a:t>dan </a:t>
            </a:r>
            <a:r>
              <a:rPr b="1" i="0" lang="en-US" sz="1800" u="none" cap="none" strike="noStrike">
                <a:solidFill>
                  <a:schemeClr val="dk1"/>
                </a:solidFill>
                <a:latin typeface="Arial"/>
                <a:ea typeface="Arial"/>
                <a:cs typeface="Arial"/>
                <a:sym typeface="Arial"/>
              </a:rPr>
              <a:t>height </a:t>
            </a:r>
            <a:r>
              <a:rPr b="0" i="0" lang="en-US" sz="1800" u="none" cap="none" strike="noStrike">
                <a:solidFill>
                  <a:schemeClr val="dk1"/>
                </a:solidFill>
                <a:latin typeface="Arial"/>
                <a:ea typeface="Arial"/>
                <a:cs typeface="Arial"/>
                <a:sym typeface="Arial"/>
              </a:rPr>
              <a:t>(Panjang dan tinggi) dari view tersebut.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Satuan yang digunakan dalam penentuan lokasi dan dimensi ini biasanya adlah device-independent pixel (</a:t>
            </a:r>
            <a:r>
              <a:rPr b="1" i="0" lang="en-US" sz="1800" u="none" cap="none" strike="noStrike">
                <a:solidFill>
                  <a:schemeClr val="dk1"/>
                </a:solidFill>
                <a:latin typeface="Arial"/>
                <a:ea typeface="Arial"/>
                <a:cs typeface="Arial"/>
                <a:sym typeface="Arial"/>
              </a:rPr>
              <a:t>dp</a:t>
            </a:r>
            <a:r>
              <a:rPr b="0" i="0" lang="en-US"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253" name="Google Shape;253;p7"/>
          <p:cNvPicPr preferRelativeResize="0"/>
          <p:nvPr/>
        </p:nvPicPr>
        <p:blipFill rotWithShape="1">
          <a:blip r:embed="rId3">
            <a:alphaModFix/>
          </a:blip>
          <a:srcRect b="0" l="0" r="0" t="0"/>
          <a:stretch/>
        </p:blipFill>
        <p:spPr>
          <a:xfrm>
            <a:off x="331180" y="949706"/>
            <a:ext cx="3259511" cy="2549680"/>
          </a:xfrm>
          <a:prstGeom prst="rect">
            <a:avLst/>
          </a:prstGeom>
          <a:noFill/>
          <a:ln>
            <a:noFill/>
          </a:ln>
        </p:spPr>
      </p:pic>
      <p:sp>
        <p:nvSpPr>
          <p:cNvPr id="254" name="Google Shape;254;p7"/>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0" name="Google Shape;260;p8"/>
          <p:cNvSpPr/>
          <p:nvPr/>
        </p:nvSpPr>
        <p:spPr>
          <a:xfrm>
            <a:off x="331181" y="240671"/>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View</a:t>
            </a:r>
            <a:endParaRPr b="0" i="0" sz="2800" u="none" cap="none" strike="noStrike">
              <a:solidFill>
                <a:srgbClr val="243A62"/>
              </a:solidFill>
              <a:latin typeface="Arial"/>
              <a:ea typeface="Arial"/>
              <a:cs typeface="Arial"/>
              <a:sym typeface="Arial"/>
            </a:endParaRPr>
          </a:p>
        </p:txBody>
      </p:sp>
      <p:sp>
        <p:nvSpPr>
          <p:cNvPr id="261" name="Google Shape;261;p8"/>
          <p:cNvSpPr/>
          <p:nvPr/>
        </p:nvSpPr>
        <p:spPr>
          <a:xfrm>
            <a:off x="331180" y="624402"/>
            <a:ext cx="8464027" cy="424727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Sistem Android menyediakan banyak class view yang sudah didefinisikan, diantaranya:</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Text, (TextView)</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Fields, untuk input dan editing  text (EditText)</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Buttons, dimana user dapat melakukan tap (Button) dan komponen interactive lainnya</a:t>
            </a:r>
            <a:endParaRPr b="0" i="0" sz="1800" u="none" cap="none" strike="noStrike">
              <a:solidFill>
                <a:schemeClr val="dk1"/>
              </a:solidFill>
              <a:latin typeface="Arial"/>
              <a:ea typeface="Arial"/>
              <a:cs typeface="Arial"/>
              <a:sym typeface="Arial"/>
            </a:endParaRPr>
          </a:p>
          <a:p>
            <a:pPr indent="-342900" lvl="0" marL="342900" marR="0" rtl="0" algn="just">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Scrollable text (ScrollView)</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Scrollable items (RecyclerView)</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Images (ImageView)</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Dan yang lainnya</a:t>
            </a:r>
            <a:endParaRPr b="0" i="0" sz="1600" u="none" cap="none" strike="noStrike">
              <a:solidFill>
                <a:schemeClr val="dk1"/>
              </a:solidFill>
              <a:latin typeface="Arial"/>
              <a:ea typeface="Arial"/>
              <a:cs typeface="Arial"/>
              <a:sym typeface="Arial"/>
            </a:endParaRPr>
          </a:p>
        </p:txBody>
      </p:sp>
      <p:sp>
        <p:nvSpPr>
          <p:cNvPr id="262" name="Google Shape;262;p8"/>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8" name="Google Shape;268;p9"/>
          <p:cNvSpPr/>
          <p:nvPr/>
        </p:nvSpPr>
        <p:spPr>
          <a:xfrm>
            <a:off x="331181" y="223257"/>
            <a:ext cx="5650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Group View</a:t>
            </a:r>
            <a:endParaRPr b="0" i="0" sz="2800" u="none" cap="none" strike="noStrike">
              <a:solidFill>
                <a:srgbClr val="243A62"/>
              </a:solidFill>
              <a:latin typeface="Arial"/>
              <a:ea typeface="Arial"/>
              <a:cs typeface="Arial"/>
              <a:sym typeface="Arial"/>
            </a:endParaRPr>
          </a:p>
        </p:txBody>
      </p:sp>
      <p:sp>
        <p:nvSpPr>
          <p:cNvPr id="269" name="Google Shape;269;p9"/>
          <p:cNvSpPr/>
          <p:nvPr/>
        </p:nvSpPr>
        <p:spPr>
          <a:xfrm>
            <a:off x="331180" y="2819676"/>
            <a:ext cx="8464027" cy="203128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Views </a:t>
            </a:r>
            <a:r>
              <a:rPr b="0" i="0" lang="en-US" sz="1800" u="none" cap="none" strike="noStrike">
                <a:solidFill>
                  <a:schemeClr val="dk1"/>
                </a:solidFill>
                <a:latin typeface="Arial"/>
                <a:ea typeface="Arial"/>
                <a:cs typeface="Arial"/>
                <a:sym typeface="Arial"/>
              </a:rPr>
              <a:t>dapat dikelompokkan kedalam sebuah view group (</a:t>
            </a:r>
            <a:r>
              <a:rPr b="1" i="0" lang="en-US" sz="1800" u="none" cap="none" strike="noStrike">
                <a:solidFill>
                  <a:schemeClr val="dk1"/>
                </a:solidFill>
                <a:latin typeface="Arial"/>
                <a:ea typeface="Arial"/>
                <a:cs typeface="Arial"/>
                <a:sym typeface="Arial"/>
              </a:rPr>
              <a:t>ViewGroup</a:t>
            </a:r>
            <a:r>
              <a:rPr b="0" i="0" lang="en-US" sz="1800" u="none" cap="none" strike="noStrike">
                <a:solidFill>
                  <a:schemeClr val="dk1"/>
                </a:solidFill>
                <a:latin typeface="Arial"/>
                <a:ea typeface="Arial"/>
                <a:cs typeface="Arial"/>
                <a:sym typeface="Arial"/>
              </a:rPr>
              <a:t>) yang berperan sebagai sebuah container dari views (container adalah sebuah kotak penampung view).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Hubugan dari view dalam container adalah </a:t>
            </a:r>
            <a:r>
              <a:rPr b="1" i="0" lang="en-US" sz="1800" u="none" cap="none" strike="noStrike">
                <a:solidFill>
                  <a:schemeClr val="dk1"/>
                </a:solidFill>
                <a:latin typeface="Arial"/>
                <a:ea typeface="Arial"/>
                <a:cs typeface="Arial"/>
                <a:sym typeface="Arial"/>
              </a:rPr>
              <a:t>parent-child </a:t>
            </a:r>
            <a:r>
              <a:rPr b="0" i="0" lang="en-US" sz="1800" u="none" cap="none" strike="noStrike">
                <a:solidFill>
                  <a:schemeClr val="dk1"/>
                </a:solidFill>
                <a:latin typeface="Arial"/>
                <a:ea typeface="Arial"/>
                <a:cs typeface="Arial"/>
                <a:sym typeface="Arial"/>
              </a:rPr>
              <a:t>(bapak-anak atau kelompok besar yang terdiri dari bagian kecil) dimana bapak adalah view group dan anak adalah view atau dapat juga berupa group view lainnya yang memiliki bagian anak lagi.</a:t>
            </a:r>
            <a:endParaRPr b="0" i="0" sz="1400" u="none" cap="none" strike="noStrike">
              <a:solidFill>
                <a:srgbClr val="000000"/>
              </a:solidFill>
              <a:latin typeface="Arial"/>
              <a:ea typeface="Arial"/>
              <a:cs typeface="Arial"/>
              <a:sym typeface="Arial"/>
            </a:endParaRPr>
          </a:p>
        </p:txBody>
      </p:sp>
      <p:pic>
        <p:nvPicPr>
          <p:cNvPr id="270" name="Google Shape;270;p9"/>
          <p:cNvPicPr preferRelativeResize="0"/>
          <p:nvPr/>
        </p:nvPicPr>
        <p:blipFill rotWithShape="1">
          <a:blip r:embed="rId3">
            <a:alphaModFix/>
          </a:blip>
          <a:srcRect b="0" l="0" r="0" t="0"/>
          <a:stretch/>
        </p:blipFill>
        <p:spPr>
          <a:xfrm>
            <a:off x="1597619" y="949706"/>
            <a:ext cx="5931148" cy="1851806"/>
          </a:xfrm>
          <a:prstGeom prst="rect">
            <a:avLst/>
          </a:prstGeom>
          <a:noFill/>
          <a:ln>
            <a:noFill/>
          </a:ln>
        </p:spPr>
      </p:pic>
      <p:sp>
        <p:nvSpPr>
          <p:cNvPr id="271" name="Google Shape;271;p9"/>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 Komang Sugiartha</dc:creator>
</cp:coreProperties>
</file>